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57" r:id="rId3"/>
    <p:sldId id="270" r:id="rId4"/>
    <p:sldId id="258" r:id="rId5"/>
    <p:sldId id="260" r:id="rId6"/>
    <p:sldId id="263" r:id="rId7"/>
    <p:sldId id="261" r:id="rId8"/>
    <p:sldId id="265" r:id="rId9"/>
    <p:sldId id="266" r:id="rId10"/>
    <p:sldId id="267" r:id="rId11"/>
    <p:sldId id="268" r:id="rId12"/>
    <p:sldId id="272" r:id="rId13"/>
    <p:sldId id="273" r:id="rId14"/>
    <p:sldId id="278" r:id="rId15"/>
    <p:sldId id="279" r:id="rId16"/>
    <p:sldId id="274" r:id="rId17"/>
    <p:sldId id="275" r:id="rId18"/>
    <p:sldId id="276" r:id="rId19"/>
    <p:sldId id="269" r:id="rId20"/>
    <p:sldId id="271" r:id="rId21"/>
    <p:sldId id="277"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1166" y="4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20C609-7E55-4431-855D-CF92A74E39CD}" type="datetimeFigureOut">
              <a:rPr lang="hr-HR" smtClean="0"/>
              <a:t>13.1.2022.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398052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0C609-7E55-4431-855D-CF92A74E39CD}" type="datetimeFigureOut">
              <a:rPr lang="hr-HR" smtClean="0"/>
              <a:t>13.1.2022.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215588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0C609-7E55-4431-855D-CF92A74E39CD}" type="datetimeFigureOut">
              <a:rPr lang="hr-HR" smtClean="0"/>
              <a:t>13.1.2022.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314961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0C609-7E55-4431-855D-CF92A74E39CD}" type="datetimeFigureOut">
              <a:rPr lang="hr-HR" smtClean="0"/>
              <a:t>13.1.2022.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283279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20C609-7E55-4431-855D-CF92A74E39CD}" type="datetimeFigureOut">
              <a:rPr lang="hr-HR" smtClean="0"/>
              <a:t>13.1.2022.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420067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20C609-7E55-4431-855D-CF92A74E39CD}" type="datetimeFigureOut">
              <a:rPr lang="hr-HR" smtClean="0"/>
              <a:t>13.1.2022.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70776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20C609-7E55-4431-855D-CF92A74E39CD}" type="datetimeFigureOut">
              <a:rPr lang="hr-HR" smtClean="0"/>
              <a:t>13.1.2022.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286441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20C609-7E55-4431-855D-CF92A74E39CD}" type="datetimeFigureOut">
              <a:rPr lang="hr-HR" smtClean="0"/>
              <a:t>13.1.2022.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364154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0C609-7E55-4431-855D-CF92A74E39CD}" type="datetimeFigureOut">
              <a:rPr lang="hr-HR" smtClean="0"/>
              <a:t>13.1.2022.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392235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20C609-7E55-4431-855D-CF92A74E39CD}" type="datetimeFigureOut">
              <a:rPr lang="hr-HR" smtClean="0"/>
              <a:t>13.1.2022.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107883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F20C609-7E55-4431-855D-CF92A74E39CD}" type="datetimeFigureOut">
              <a:rPr lang="hr-HR" smtClean="0"/>
              <a:t>13.1.2022.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01F62E1-1969-4659-BF76-211D3E0E963A}" type="slidenum">
              <a:rPr lang="hr-HR" smtClean="0"/>
              <a:t>‹#›</a:t>
            </a:fld>
            <a:endParaRPr lang="hr-HR"/>
          </a:p>
        </p:txBody>
      </p:sp>
    </p:spTree>
    <p:extLst>
      <p:ext uri="{BB962C8B-B14F-4D97-AF65-F5344CB8AC3E}">
        <p14:creationId xmlns:p14="http://schemas.microsoft.com/office/powerpoint/2010/main" val="49959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PlasticWrap trans="36000" smoothness="3"/>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0C609-7E55-4431-855D-CF92A74E39CD}" type="datetimeFigureOut">
              <a:rPr lang="hr-HR" smtClean="0"/>
              <a:t>13.1.2022.</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F62E1-1969-4659-BF76-211D3E0E963A}" type="slidenum">
              <a:rPr lang="hr-HR" smtClean="0"/>
              <a:t>‹#›</a:t>
            </a:fld>
            <a:endParaRPr lang="hr-HR"/>
          </a:p>
        </p:txBody>
      </p:sp>
    </p:spTree>
    <p:extLst>
      <p:ext uri="{BB962C8B-B14F-4D97-AF65-F5344CB8AC3E}">
        <p14:creationId xmlns:p14="http://schemas.microsoft.com/office/powerpoint/2010/main" val="415031823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990601"/>
            <a:ext cx="9144000" cy="2324100"/>
          </a:xfrm>
        </p:spPr>
        <p:txBody>
          <a:bodyPr>
            <a:normAutofit fontScale="90000"/>
          </a:bodyPr>
          <a:lstStyle/>
          <a:p>
            <a:r>
              <a:rPr lang="en-US" dirty="0"/>
              <a:t>MULTYPHYSICS MODELING OF </a:t>
            </a:r>
            <a:r>
              <a:rPr lang="en-US" dirty="0" smtClean="0"/>
              <a:t>TRACER</a:t>
            </a:r>
            <a:r>
              <a:rPr lang="hr-HR" dirty="0" smtClean="0"/>
              <a:t> </a:t>
            </a:r>
            <a:r>
              <a:rPr lang="en-US" dirty="0" smtClean="0"/>
              <a:t>TRANSPORT </a:t>
            </a:r>
            <a:r>
              <a:rPr lang="en-US" dirty="0"/>
              <a:t>IN </a:t>
            </a:r>
            <a:r>
              <a:rPr lang="hr-HR" dirty="0" smtClean="0"/>
              <a:t>SURFACE SUBSURFACE WATER SYSTEM</a:t>
            </a:r>
            <a:endParaRPr lang="hr-HR" dirty="0"/>
          </a:p>
        </p:txBody>
      </p:sp>
      <p:sp>
        <p:nvSpPr>
          <p:cNvPr id="3" name="Subtitle 2"/>
          <p:cNvSpPr>
            <a:spLocks noGrp="1"/>
          </p:cNvSpPr>
          <p:nvPr>
            <p:ph type="subTitle" idx="1"/>
          </p:nvPr>
        </p:nvSpPr>
        <p:spPr>
          <a:xfrm>
            <a:off x="2371725" y="5773738"/>
            <a:ext cx="7677150" cy="979487"/>
          </a:xfrm>
        </p:spPr>
        <p:txBody>
          <a:bodyPr>
            <a:normAutofit/>
          </a:bodyPr>
          <a:lstStyle/>
          <a:p>
            <a:r>
              <a:rPr lang="hr-HR" dirty="0" smtClean="0"/>
              <a:t>COUPLED PROBLEMS</a:t>
            </a:r>
            <a:r>
              <a:rPr lang="hr-HR" dirty="0" smtClean="0"/>
              <a:t> </a:t>
            </a:r>
            <a:r>
              <a:rPr lang="en-US" dirty="0" smtClean="0"/>
              <a:t>2021</a:t>
            </a:r>
            <a:r>
              <a:rPr lang="hr-HR" dirty="0" smtClean="0"/>
              <a:t> </a:t>
            </a:r>
            <a:r>
              <a:rPr lang="en-US" dirty="0" smtClean="0"/>
              <a:t>THEMATIC CONFERENCE</a:t>
            </a:r>
            <a:endParaRPr lang="hr-HR" dirty="0" smtClean="0"/>
          </a:p>
          <a:p>
            <a:r>
              <a:rPr lang="hr-HR" dirty="0" smtClean="0"/>
              <a:t>14</a:t>
            </a:r>
            <a:r>
              <a:rPr lang="en-US" dirty="0" smtClean="0"/>
              <a:t>  –</a:t>
            </a:r>
            <a:r>
              <a:rPr lang="hr-HR" dirty="0" smtClean="0"/>
              <a:t>16 June</a:t>
            </a:r>
            <a:r>
              <a:rPr lang="hr-HR" dirty="0" smtClean="0"/>
              <a:t> </a:t>
            </a:r>
            <a:r>
              <a:rPr lang="en-US" dirty="0" smtClean="0"/>
              <a:t>2021</a:t>
            </a:r>
            <a:r>
              <a:rPr lang="en-US" dirty="0"/>
              <a:t>, </a:t>
            </a:r>
            <a:r>
              <a:rPr lang="hr-HR" dirty="0" smtClean="0"/>
              <a:t>Online Event</a:t>
            </a:r>
            <a:endParaRPr lang="hr-HR" dirty="0"/>
          </a:p>
        </p:txBody>
      </p:sp>
      <p:sp>
        <p:nvSpPr>
          <p:cNvPr id="4" name="Rectangle 3"/>
          <p:cNvSpPr/>
          <p:nvPr/>
        </p:nvSpPr>
        <p:spPr>
          <a:xfrm>
            <a:off x="1731912" y="3816628"/>
            <a:ext cx="8592993" cy="1477328"/>
          </a:xfrm>
          <a:prstGeom prst="rect">
            <a:avLst/>
          </a:prstGeom>
        </p:spPr>
        <p:txBody>
          <a:bodyPr wrap="none">
            <a:spAutoFit/>
          </a:bodyPr>
          <a:lstStyle/>
          <a:p>
            <a:r>
              <a:rPr lang="hr-HR" dirty="0">
                <a:latin typeface="Arial" panose="020B0604020202020204" pitchFamily="34" charset="0"/>
              </a:rPr>
              <a:t>Krste Živković</a:t>
            </a:r>
            <a:r>
              <a:rPr lang="hr-HR" dirty="0" smtClean="0">
                <a:latin typeface="Arial" panose="020B0604020202020204" pitchFamily="34" charset="0"/>
              </a:rPr>
              <a:t>*</a:t>
            </a:r>
            <a:r>
              <a:rPr lang="hr-HR" dirty="0" smtClean="0">
                <a:effectLst/>
                <a:latin typeface="Arial" panose="020B0604020202020204" pitchFamily="34" charset="0"/>
              </a:rPr>
              <a:t>, </a:t>
            </a:r>
            <a:r>
              <a:rPr lang="hr-HR" dirty="0" smtClean="0">
                <a:effectLst/>
                <a:latin typeface="Arial" panose="020B0604020202020204" pitchFamily="34" charset="0"/>
              </a:rPr>
              <a:t>Hrvoje Gotovac, </a:t>
            </a:r>
            <a:r>
              <a:rPr lang="hr-HR" dirty="0">
                <a:latin typeface="Arial" panose="020B0604020202020204" pitchFamily="34" charset="0"/>
              </a:rPr>
              <a:t>Marin </a:t>
            </a:r>
            <a:r>
              <a:rPr lang="hr-HR" dirty="0" smtClean="0">
                <a:latin typeface="Arial" panose="020B0604020202020204" pitchFamily="34" charset="0"/>
              </a:rPr>
              <a:t>Zelenika</a:t>
            </a:r>
          </a:p>
          <a:p>
            <a:endParaRPr lang="hr-HR" dirty="0">
              <a:latin typeface="Arial" panose="020B0604020202020204" pitchFamily="34" charset="0"/>
            </a:endParaRPr>
          </a:p>
          <a:p>
            <a:r>
              <a:rPr lang="hr-HR" dirty="0" err="1" smtClean="0">
                <a:latin typeface="Arial" panose="020B0604020202020204" pitchFamily="34" charset="0"/>
              </a:rPr>
              <a:t>Faculty</a:t>
            </a:r>
            <a:r>
              <a:rPr lang="hr-HR" dirty="0" smtClean="0">
                <a:latin typeface="Arial" panose="020B0604020202020204" pitchFamily="34" charset="0"/>
              </a:rPr>
              <a:t> </a:t>
            </a:r>
            <a:r>
              <a:rPr lang="hr-HR" dirty="0" err="1" smtClean="0">
                <a:latin typeface="Arial" panose="020B0604020202020204" pitchFamily="34" charset="0"/>
              </a:rPr>
              <a:t>of</a:t>
            </a:r>
            <a:r>
              <a:rPr lang="hr-HR" dirty="0" smtClean="0">
                <a:latin typeface="Arial" panose="020B0604020202020204" pitchFamily="34" charset="0"/>
              </a:rPr>
              <a:t> Civil </a:t>
            </a:r>
            <a:r>
              <a:rPr lang="hr-HR" dirty="0" err="1" smtClean="0">
                <a:latin typeface="Arial" panose="020B0604020202020204" pitchFamily="34" charset="0"/>
              </a:rPr>
              <a:t>Engineering</a:t>
            </a:r>
            <a:r>
              <a:rPr lang="hr-HR" dirty="0" smtClean="0">
                <a:latin typeface="Arial" panose="020B0604020202020204" pitchFamily="34" charset="0"/>
              </a:rPr>
              <a:t>, </a:t>
            </a:r>
            <a:r>
              <a:rPr lang="hr-HR" dirty="0" err="1" smtClean="0">
                <a:latin typeface="Arial" panose="020B0604020202020204" pitchFamily="34" charset="0"/>
              </a:rPr>
              <a:t>Acrhitecture</a:t>
            </a:r>
            <a:r>
              <a:rPr lang="hr-HR" dirty="0" smtClean="0">
                <a:latin typeface="Arial" panose="020B0604020202020204" pitchFamily="34" charset="0"/>
              </a:rPr>
              <a:t> </a:t>
            </a:r>
            <a:r>
              <a:rPr lang="hr-HR" dirty="0" err="1" smtClean="0">
                <a:latin typeface="Arial" panose="020B0604020202020204" pitchFamily="34" charset="0"/>
              </a:rPr>
              <a:t>and</a:t>
            </a:r>
            <a:r>
              <a:rPr lang="hr-HR" dirty="0" smtClean="0">
                <a:latin typeface="Arial" panose="020B0604020202020204" pitchFamily="34" charset="0"/>
              </a:rPr>
              <a:t> </a:t>
            </a:r>
            <a:r>
              <a:rPr lang="hr-HR" dirty="0" err="1" smtClean="0">
                <a:latin typeface="Arial" panose="020B0604020202020204" pitchFamily="34" charset="0"/>
              </a:rPr>
              <a:t>Geodesy</a:t>
            </a:r>
            <a:r>
              <a:rPr lang="hr-HR" dirty="0" smtClean="0">
                <a:latin typeface="Arial" panose="020B0604020202020204" pitchFamily="34" charset="0"/>
              </a:rPr>
              <a:t>, </a:t>
            </a:r>
            <a:r>
              <a:rPr lang="hr-HR" dirty="0" err="1" smtClean="0">
                <a:latin typeface="Arial" panose="020B0604020202020204" pitchFamily="34" charset="0"/>
              </a:rPr>
              <a:t>University</a:t>
            </a:r>
            <a:r>
              <a:rPr lang="hr-HR" dirty="0" smtClean="0">
                <a:latin typeface="Arial" panose="020B0604020202020204" pitchFamily="34" charset="0"/>
              </a:rPr>
              <a:t> </a:t>
            </a:r>
            <a:r>
              <a:rPr lang="hr-HR" dirty="0" err="1" smtClean="0">
                <a:latin typeface="Arial" panose="020B0604020202020204" pitchFamily="34" charset="0"/>
              </a:rPr>
              <a:t>of</a:t>
            </a:r>
            <a:r>
              <a:rPr lang="hr-HR" dirty="0" smtClean="0">
                <a:latin typeface="Arial" panose="020B0604020202020204" pitchFamily="34" charset="0"/>
              </a:rPr>
              <a:t> Split, Croatia.</a:t>
            </a:r>
          </a:p>
          <a:p>
            <a:endParaRPr lang="hr-HR" dirty="0">
              <a:latin typeface="Arial" panose="020B0604020202020204" pitchFamily="34" charset="0"/>
            </a:endParaRPr>
          </a:p>
          <a:p>
            <a:r>
              <a:rPr lang="hr-HR" dirty="0" smtClean="0">
                <a:latin typeface="Arial" panose="020B0604020202020204" pitchFamily="34" charset="0"/>
              </a:rPr>
              <a:t>* Presenting </a:t>
            </a:r>
            <a:r>
              <a:rPr lang="hr-HR" dirty="0" smtClean="0">
                <a:latin typeface="Arial" panose="020B0604020202020204" pitchFamily="34" charset="0"/>
              </a:rPr>
              <a:t>Author</a:t>
            </a:r>
            <a:endParaRPr lang="hr-HR" dirty="0"/>
          </a:p>
        </p:txBody>
      </p:sp>
    </p:spTree>
    <p:extLst>
      <p:ext uri="{BB962C8B-B14F-4D97-AF65-F5344CB8AC3E}">
        <p14:creationId xmlns:p14="http://schemas.microsoft.com/office/powerpoint/2010/main" val="213990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0984" y="653462"/>
            <a:ext cx="5408158" cy="5428114"/>
          </a:xfrm>
          <a:prstGeom prst="rect">
            <a:avLst/>
          </a:prstGeom>
          <a:ln>
            <a:solidFill>
              <a:schemeClr val="tx1"/>
            </a:solidFill>
          </a:ln>
        </p:spPr>
      </p:pic>
      <p:sp>
        <p:nvSpPr>
          <p:cNvPr id="5" name="Rectangle 4"/>
          <p:cNvSpPr/>
          <p:nvPr/>
        </p:nvSpPr>
        <p:spPr>
          <a:xfrm>
            <a:off x="7431678" y="2365466"/>
            <a:ext cx="3800475" cy="2462213"/>
          </a:xfrm>
          <a:prstGeom prst="rect">
            <a:avLst/>
          </a:prstGeom>
        </p:spPr>
        <p:txBody>
          <a:bodyPr wrap="square">
            <a:spAutoFit/>
          </a:bodyPr>
          <a:lstStyle/>
          <a:p>
            <a:pPr algn="just"/>
            <a:r>
              <a:rPr lang="en-US" sz="1400" b="1" dirty="0" smtClean="0"/>
              <a:t>Figure</a:t>
            </a:r>
            <a:r>
              <a:rPr lang="hr-HR" sz="1400" b="1" dirty="0" smtClean="0"/>
              <a:t> 2:</a:t>
            </a:r>
            <a:r>
              <a:rPr lang="en-US" sz="1400" b="1" dirty="0" smtClean="0"/>
              <a:t> </a:t>
            </a:r>
            <a:r>
              <a:rPr lang="en-US" sz="1400" dirty="0" smtClean="0"/>
              <a:t>Schematic illustration of NURBS paraphernalia for a one-patch surface model. Open </a:t>
            </a:r>
            <a:r>
              <a:rPr lang="en-US" sz="1400" dirty="0" err="1" smtClean="0"/>
              <a:t>knotvectors</a:t>
            </a:r>
            <a:r>
              <a:rPr lang="en-US" sz="1400" dirty="0" smtClean="0"/>
              <a:t> and quadratic </a:t>
            </a:r>
            <a:r>
              <a:rPr lang="en-US" sz="1400" i="1" dirty="0" smtClean="0"/>
              <a:t>C</a:t>
            </a:r>
            <a:r>
              <a:rPr lang="en-US" sz="1400" dirty="0" smtClean="0"/>
              <a:t>1-continuous basis functions are used. Complex multi-patch geometries may</a:t>
            </a:r>
            <a:r>
              <a:rPr lang="hr-HR" sz="1400" dirty="0" smtClean="0"/>
              <a:t> </a:t>
            </a:r>
            <a:r>
              <a:rPr lang="en-US" sz="1400" dirty="0" smtClean="0"/>
              <a:t>be constructed by assembling control meshes as in standard finite element analysis. Also depicted are</a:t>
            </a:r>
            <a:r>
              <a:rPr lang="hr-HR" sz="1400" dirty="0" smtClean="0"/>
              <a:t> </a:t>
            </a:r>
            <a:r>
              <a:rPr lang="en-US" sz="1400" i="1" dirty="0" smtClean="0"/>
              <a:t>C</a:t>
            </a:r>
            <a:r>
              <a:rPr lang="en-US" sz="1400" dirty="0" smtClean="0"/>
              <a:t>1-quadratic (</a:t>
            </a:r>
            <a:r>
              <a:rPr lang="en-US" sz="1400" i="1" dirty="0" smtClean="0"/>
              <a:t>p </a:t>
            </a:r>
            <a:r>
              <a:rPr lang="en-US" sz="1400" dirty="0" smtClean="0"/>
              <a:t>= 2) basis functions determined by the knot vectors. Basis functions are multiplied </a:t>
            </a:r>
            <a:r>
              <a:rPr lang="en-US" sz="1400" dirty="0" smtClean="0"/>
              <a:t>by</a:t>
            </a:r>
            <a:r>
              <a:rPr lang="hr-HR" sz="1400" dirty="0" smtClean="0"/>
              <a:t> </a:t>
            </a:r>
            <a:r>
              <a:rPr lang="en-US" sz="1400" dirty="0" smtClean="0"/>
              <a:t>control </a:t>
            </a:r>
            <a:r>
              <a:rPr lang="en-US" sz="1400" dirty="0" smtClean="0"/>
              <a:t>points and summed to construct geometrical objects, in this case a surface in R3.</a:t>
            </a:r>
            <a:endParaRPr lang="hr-HR" sz="1400" dirty="0"/>
          </a:p>
        </p:txBody>
      </p:sp>
    </p:spTree>
    <p:extLst>
      <p:ext uri="{BB962C8B-B14F-4D97-AF65-F5344CB8AC3E}">
        <p14:creationId xmlns:p14="http://schemas.microsoft.com/office/powerpoint/2010/main" val="2594423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850" y="37601"/>
            <a:ext cx="10515600" cy="1325563"/>
          </a:xfrm>
        </p:spPr>
        <p:txBody>
          <a:bodyPr/>
          <a:lstStyle/>
          <a:p>
            <a:r>
              <a:rPr lang="hr-HR" dirty="0" smtClean="0">
                <a:latin typeface="+mn-lt"/>
              </a:rPr>
              <a:t>Experimental setup</a:t>
            </a:r>
            <a:endParaRPr lang="hr-HR" dirty="0">
              <a:latin typeface="+mn-lt"/>
            </a:endParaRPr>
          </a:p>
        </p:txBody>
      </p:sp>
      <p:sp>
        <p:nvSpPr>
          <p:cNvPr id="3" name="Content Placeholder 2"/>
          <p:cNvSpPr>
            <a:spLocks noGrp="1"/>
          </p:cNvSpPr>
          <p:nvPr>
            <p:ph idx="1"/>
          </p:nvPr>
        </p:nvSpPr>
        <p:spPr>
          <a:xfrm>
            <a:off x="724988" y="1050018"/>
            <a:ext cx="10515600" cy="908866"/>
          </a:xfrm>
        </p:spPr>
        <p:txBody>
          <a:bodyPr/>
          <a:lstStyle/>
          <a:p>
            <a:r>
              <a:rPr lang="hr-HR" dirty="0" smtClean="0"/>
              <a:t>To </a:t>
            </a:r>
            <a:r>
              <a:rPr lang="hr-HR" dirty="0" err="1" smtClean="0"/>
              <a:t>verified</a:t>
            </a:r>
            <a:r>
              <a:rPr lang="hr-HR" dirty="0" smtClean="0"/>
              <a:t> </a:t>
            </a:r>
            <a:r>
              <a:rPr lang="hr-HR" dirty="0" err="1" smtClean="0"/>
              <a:t>numerical</a:t>
            </a:r>
            <a:r>
              <a:rPr lang="hr-HR" dirty="0" smtClean="0"/>
              <a:t> model,  </a:t>
            </a:r>
            <a:r>
              <a:rPr lang="hr-HR" dirty="0" err="1" smtClean="0"/>
              <a:t>two</a:t>
            </a:r>
            <a:r>
              <a:rPr lang="hr-HR" dirty="0" smtClean="0"/>
              <a:t> </a:t>
            </a:r>
            <a:r>
              <a:rPr lang="hr-HR" dirty="0" err="1" smtClean="0"/>
              <a:t>physical</a:t>
            </a:r>
            <a:r>
              <a:rPr lang="hr-HR" dirty="0" smtClean="0"/>
              <a:t> </a:t>
            </a:r>
            <a:r>
              <a:rPr lang="hr-HR" dirty="0" err="1" smtClean="0"/>
              <a:t>models</a:t>
            </a:r>
            <a:r>
              <a:rPr lang="hr-HR" dirty="0" smtClean="0"/>
              <a:t> are </a:t>
            </a:r>
            <a:r>
              <a:rPr lang="hr-HR" dirty="0" err="1" smtClean="0"/>
              <a:t>build</a:t>
            </a:r>
            <a:r>
              <a:rPr lang="hr-HR" dirty="0" smtClean="0"/>
              <a:t> </a:t>
            </a:r>
            <a:r>
              <a:rPr lang="hr-HR" dirty="0" err="1" smtClean="0"/>
              <a:t>in</a:t>
            </a:r>
            <a:r>
              <a:rPr lang="hr-HR" dirty="0" smtClean="0"/>
              <a:t> new laboratory in Žrnovnica near Split</a:t>
            </a:r>
          </a:p>
          <a:p>
            <a:pPr marL="0" indent="0">
              <a:buNone/>
            </a:pPr>
            <a:endParaRPr lang="hr-HR" dirty="0"/>
          </a:p>
        </p:txBody>
      </p:sp>
      <p:pic>
        <p:nvPicPr>
          <p:cNvPr id="4" name="Picture 3"/>
          <p:cNvPicPr>
            <a:picLocks noChangeAspect="1"/>
          </p:cNvPicPr>
          <p:nvPr/>
        </p:nvPicPr>
        <p:blipFill>
          <a:blip r:embed="rId2"/>
          <a:stretch>
            <a:fillRect/>
          </a:stretch>
        </p:blipFill>
        <p:spPr>
          <a:xfrm>
            <a:off x="4606835" y="1958884"/>
            <a:ext cx="6905896" cy="4216558"/>
          </a:xfrm>
          <a:prstGeom prst="rect">
            <a:avLst/>
          </a:prstGeom>
          <a:ln>
            <a:solidFill>
              <a:schemeClr val="tx1"/>
            </a:solidFill>
          </a:ln>
        </p:spPr>
      </p:pic>
      <p:sp>
        <p:nvSpPr>
          <p:cNvPr id="5" name="Content Placeholder 2"/>
          <p:cNvSpPr txBox="1">
            <a:spLocks/>
          </p:cNvSpPr>
          <p:nvPr/>
        </p:nvSpPr>
        <p:spPr>
          <a:xfrm>
            <a:off x="481149" y="3463471"/>
            <a:ext cx="4125686" cy="1728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smtClean="0"/>
              <a:t>First one is smaller basin</a:t>
            </a:r>
          </a:p>
          <a:p>
            <a:r>
              <a:rPr lang="hr-HR" dirty="0" smtClean="0"/>
              <a:t>Overall dimension </a:t>
            </a:r>
          </a:p>
          <a:p>
            <a:pPr marL="0" indent="0">
              <a:buNone/>
            </a:pPr>
            <a:r>
              <a:rPr lang="hr-HR" dirty="0" smtClean="0"/>
              <a:t> </a:t>
            </a:r>
            <a:r>
              <a:rPr lang="hr-HR" dirty="0"/>
              <a:t>5.66 </a:t>
            </a:r>
            <a:r>
              <a:rPr lang="hr-HR" dirty="0" smtClean="0"/>
              <a:t>m x 2.95 </a:t>
            </a:r>
            <a:r>
              <a:rPr lang="hr-HR" dirty="0"/>
              <a:t>m </a:t>
            </a:r>
            <a:r>
              <a:rPr lang="hr-HR" dirty="0" smtClean="0"/>
              <a:t>x 2.00 m</a:t>
            </a:r>
            <a:endParaRPr lang="hr-HR" dirty="0"/>
          </a:p>
        </p:txBody>
      </p:sp>
      <p:sp>
        <p:nvSpPr>
          <p:cNvPr id="6" name="Rectangle 5"/>
          <p:cNvSpPr/>
          <p:nvPr/>
        </p:nvSpPr>
        <p:spPr>
          <a:xfrm>
            <a:off x="4788262" y="6322717"/>
            <a:ext cx="3148682" cy="307777"/>
          </a:xfrm>
          <a:prstGeom prst="rect">
            <a:avLst/>
          </a:prstGeom>
        </p:spPr>
        <p:txBody>
          <a:bodyPr wrap="none">
            <a:spAutoFit/>
          </a:bodyPr>
          <a:lstStyle/>
          <a:p>
            <a:r>
              <a:rPr lang="en-US" sz="1400" b="1" dirty="0" smtClean="0"/>
              <a:t>F</a:t>
            </a:r>
            <a:r>
              <a:rPr lang="hr-HR" sz="1400" b="1" dirty="0" smtClean="0"/>
              <a:t>igure 3</a:t>
            </a:r>
            <a:r>
              <a:rPr lang="en-US" sz="1400" dirty="0" smtClean="0"/>
              <a:t>: </a:t>
            </a:r>
            <a:r>
              <a:rPr lang="en-US" sz="1400" dirty="0"/>
              <a:t>Photography of physical model.</a:t>
            </a:r>
            <a:endParaRPr lang="hr-HR" sz="1400" dirty="0"/>
          </a:p>
        </p:txBody>
      </p:sp>
      <p:sp>
        <p:nvSpPr>
          <p:cNvPr id="7" name="Rectangle 6"/>
          <p:cNvSpPr/>
          <p:nvPr/>
        </p:nvSpPr>
        <p:spPr>
          <a:xfrm>
            <a:off x="1154002" y="5129834"/>
            <a:ext cx="2342373" cy="369332"/>
          </a:xfrm>
          <a:prstGeom prst="rect">
            <a:avLst/>
          </a:prstGeom>
        </p:spPr>
        <p:txBody>
          <a:bodyPr wrap="none">
            <a:spAutoFit/>
          </a:bodyPr>
          <a:lstStyle/>
          <a:p>
            <a:r>
              <a:rPr lang="hr-HR" dirty="0"/>
              <a:t>(Malenica et al., 2018):</a:t>
            </a:r>
          </a:p>
        </p:txBody>
      </p:sp>
    </p:spTree>
    <p:extLst>
      <p:ext uri="{BB962C8B-B14F-4D97-AF65-F5344CB8AC3E}">
        <p14:creationId xmlns:p14="http://schemas.microsoft.com/office/powerpoint/2010/main" val="4971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29" y="139337"/>
            <a:ext cx="4456100" cy="6992983"/>
          </a:xfrm>
        </p:spPr>
        <p:txBody>
          <a:bodyPr>
            <a:normAutofit/>
          </a:bodyPr>
          <a:lstStyle/>
          <a:p>
            <a:r>
              <a:rPr lang="hr-HR" sz="1700" dirty="0" smtClean="0">
                <a:latin typeface="+mn-lt"/>
              </a:rPr>
              <a:t>-Two </a:t>
            </a:r>
            <a:r>
              <a:rPr lang="hr-HR" sz="1700" dirty="0">
                <a:latin typeface="+mn-lt"/>
              </a:rPr>
              <a:t>water reservoirs, </a:t>
            </a:r>
            <a:r>
              <a:rPr lang="en-US" sz="1700" dirty="0" smtClean="0">
                <a:latin typeface="+mn-lt"/>
              </a:rPr>
              <a:t>are </a:t>
            </a:r>
            <a:r>
              <a:rPr lang="en-US" sz="1700" dirty="0">
                <a:latin typeface="+mn-lt"/>
              </a:rPr>
              <a:t>used to specify the water levels (boundary conditions)</a:t>
            </a:r>
            <a:br>
              <a:rPr lang="en-US" sz="1700" dirty="0">
                <a:latin typeface="+mn-lt"/>
              </a:rPr>
            </a:br>
            <a:r>
              <a:rPr lang="hr-HR" sz="1700" dirty="0" smtClean="0">
                <a:latin typeface="+mn-lt"/>
              </a:rPr>
              <a:t>- </a:t>
            </a:r>
            <a:r>
              <a:rPr lang="hr-HR" sz="1700" dirty="0">
                <a:latin typeface="+mn-lt"/>
              </a:rPr>
              <a:t>T</a:t>
            </a:r>
            <a:r>
              <a:rPr lang="en-US" sz="1700" dirty="0" smtClean="0">
                <a:latin typeface="+mn-lt"/>
              </a:rPr>
              <a:t>he </a:t>
            </a:r>
            <a:r>
              <a:rPr lang="en-US" sz="1700" dirty="0">
                <a:latin typeface="+mn-lt"/>
              </a:rPr>
              <a:t>model is filled by heterogeneous porous material, which is used</a:t>
            </a:r>
            <a:br>
              <a:rPr lang="en-US" sz="1700" dirty="0">
                <a:latin typeface="+mn-lt"/>
              </a:rPr>
            </a:br>
            <a:r>
              <a:rPr lang="en-US" sz="1700" dirty="0">
                <a:latin typeface="+mn-lt"/>
              </a:rPr>
              <a:t>to simulate the karst matrix. </a:t>
            </a:r>
            <a:r>
              <a:rPr lang="hr-HR" sz="1700" dirty="0" smtClean="0">
                <a:latin typeface="+mn-lt"/>
              </a:rPr>
              <a:t/>
            </a:r>
            <a:br>
              <a:rPr lang="hr-HR" sz="1700" dirty="0" smtClean="0">
                <a:latin typeface="+mn-lt"/>
              </a:rPr>
            </a:br>
            <a:r>
              <a:rPr lang="hr-HR" sz="1700" dirty="0">
                <a:latin typeface="+mn-lt"/>
              </a:rPr>
              <a:t>-</a:t>
            </a:r>
            <a:r>
              <a:rPr lang="en-US" sz="1700" dirty="0" smtClean="0">
                <a:latin typeface="+mn-lt"/>
              </a:rPr>
              <a:t>Three </a:t>
            </a:r>
            <a:r>
              <a:rPr lang="en-US" sz="1700" dirty="0">
                <a:latin typeface="+mn-lt"/>
              </a:rPr>
              <a:t>type of materials are used: coarse </a:t>
            </a:r>
            <a:r>
              <a:rPr lang="en-US" sz="1700" dirty="0" smtClean="0">
                <a:latin typeface="+mn-lt"/>
              </a:rPr>
              <a:t>quartz</a:t>
            </a:r>
            <a:r>
              <a:rPr lang="hr-HR" sz="1700" dirty="0" smtClean="0">
                <a:latin typeface="+mn-lt"/>
              </a:rPr>
              <a:t> </a:t>
            </a:r>
            <a:r>
              <a:rPr lang="en-US" sz="1700" dirty="0" smtClean="0">
                <a:latin typeface="+mn-lt"/>
              </a:rPr>
              <a:t>sand </a:t>
            </a:r>
            <a:r>
              <a:rPr lang="hr-HR" sz="1700" dirty="0" smtClean="0">
                <a:latin typeface="+mn-lt"/>
              </a:rPr>
              <a:t>,</a:t>
            </a:r>
            <a:r>
              <a:rPr lang="en-US" sz="1700" dirty="0" smtClean="0">
                <a:latin typeface="+mn-lt"/>
              </a:rPr>
              <a:t>fine </a:t>
            </a:r>
            <a:r>
              <a:rPr lang="en-US" sz="1700" dirty="0">
                <a:latin typeface="+mn-lt"/>
              </a:rPr>
              <a:t>quartz </a:t>
            </a:r>
            <a:r>
              <a:rPr lang="en-US" sz="1700" dirty="0" smtClean="0">
                <a:latin typeface="+mn-lt"/>
              </a:rPr>
              <a:t>sand</a:t>
            </a:r>
            <a:r>
              <a:rPr lang="hr-HR" sz="1700" dirty="0" smtClean="0">
                <a:latin typeface="+mn-lt"/>
              </a:rPr>
              <a:t>, </a:t>
            </a:r>
            <a:r>
              <a:rPr lang="en-US" sz="1700" dirty="0" smtClean="0">
                <a:latin typeface="+mn-lt"/>
              </a:rPr>
              <a:t>and gravel</a:t>
            </a:r>
            <a:r>
              <a:rPr lang="hr-HR" sz="1700" dirty="0" smtClean="0">
                <a:latin typeface="+mn-lt"/>
              </a:rPr>
              <a:t/>
            </a:r>
            <a:br>
              <a:rPr lang="hr-HR" sz="1700" dirty="0" smtClean="0">
                <a:latin typeface="+mn-lt"/>
              </a:rPr>
            </a:br>
            <a:r>
              <a:rPr lang="en-US" sz="1700" dirty="0" smtClean="0">
                <a:latin typeface="+mn-lt"/>
              </a:rPr>
              <a:t> </a:t>
            </a:r>
            <a:r>
              <a:rPr lang="hr-HR" sz="1700" dirty="0" smtClean="0">
                <a:latin typeface="+mn-lt"/>
              </a:rPr>
              <a:t>– </a:t>
            </a:r>
            <a:r>
              <a:rPr lang="en-US" sz="1700" dirty="0" smtClean="0">
                <a:latin typeface="+mn-lt"/>
              </a:rPr>
              <a:t>The</a:t>
            </a:r>
            <a:r>
              <a:rPr lang="hr-HR" sz="1700" dirty="0" smtClean="0">
                <a:latin typeface="+mn-lt"/>
              </a:rPr>
              <a:t> </a:t>
            </a:r>
            <a:r>
              <a:rPr lang="en-US" sz="1700" dirty="0" smtClean="0">
                <a:latin typeface="+mn-lt"/>
              </a:rPr>
              <a:t>top </a:t>
            </a:r>
            <a:r>
              <a:rPr lang="en-US" sz="1700" dirty="0">
                <a:latin typeface="+mn-lt"/>
              </a:rPr>
              <a:t>25 cm of the soil is filled by gravel to simulate </a:t>
            </a:r>
            <a:r>
              <a:rPr lang="en-US" sz="1700" dirty="0" err="1">
                <a:latin typeface="+mn-lt"/>
              </a:rPr>
              <a:t>epikarst</a:t>
            </a:r>
            <a:r>
              <a:rPr lang="en-US" sz="1700" dirty="0">
                <a:latin typeface="+mn-lt"/>
              </a:rPr>
              <a:t> effects. </a:t>
            </a:r>
            <a:br>
              <a:rPr lang="en-US" sz="1700" dirty="0">
                <a:latin typeface="+mn-lt"/>
              </a:rPr>
            </a:br>
            <a:r>
              <a:rPr lang="hr-HR" sz="1700" dirty="0" smtClean="0">
                <a:latin typeface="+mn-lt"/>
              </a:rPr>
              <a:t>- </a:t>
            </a:r>
            <a:r>
              <a:rPr lang="en-US" sz="1700" dirty="0" smtClean="0">
                <a:latin typeface="+mn-lt"/>
              </a:rPr>
              <a:t>In </a:t>
            </a:r>
            <a:r>
              <a:rPr lang="en-US" sz="1700" dirty="0">
                <a:latin typeface="+mn-lt"/>
              </a:rPr>
              <a:t>the middle of the model, there is a zone of fine quartz sand, </a:t>
            </a:r>
            <a:r>
              <a:rPr lang="en-US" sz="1700" dirty="0" smtClean="0">
                <a:latin typeface="+mn-lt"/>
              </a:rPr>
              <a:t>which</a:t>
            </a:r>
            <a:r>
              <a:rPr lang="hr-HR" sz="1700" dirty="0" smtClean="0">
                <a:latin typeface="+mn-lt"/>
              </a:rPr>
              <a:t> </a:t>
            </a:r>
            <a:r>
              <a:rPr lang="en-US" sz="1700" dirty="0" smtClean="0">
                <a:latin typeface="+mn-lt"/>
              </a:rPr>
              <a:t>is </a:t>
            </a:r>
            <a:r>
              <a:rPr lang="en-US" sz="1700" dirty="0">
                <a:latin typeface="+mn-lt"/>
              </a:rPr>
              <a:t>used to produce a pressure drop and to decrease the overall matrix velocities.</a:t>
            </a:r>
            <a:br>
              <a:rPr lang="en-US" sz="1700" dirty="0">
                <a:latin typeface="+mn-lt"/>
              </a:rPr>
            </a:br>
            <a:r>
              <a:rPr lang="hr-HR" sz="1700" dirty="0" smtClean="0">
                <a:latin typeface="+mn-lt"/>
              </a:rPr>
              <a:t>- </a:t>
            </a:r>
            <a:r>
              <a:rPr lang="en-US" sz="1700" dirty="0" smtClean="0">
                <a:latin typeface="+mn-lt"/>
              </a:rPr>
              <a:t>Plastic </a:t>
            </a:r>
            <a:r>
              <a:rPr lang="en-US" sz="1700" dirty="0">
                <a:latin typeface="+mn-lt"/>
              </a:rPr>
              <a:t>perforated pipes are installed through the porous medium </a:t>
            </a:r>
            <a:r>
              <a:rPr lang="en-US" sz="1700" dirty="0" smtClean="0">
                <a:latin typeface="+mn-lt"/>
              </a:rPr>
              <a:t>and</a:t>
            </a:r>
            <a:r>
              <a:rPr lang="hr-HR" sz="1700" dirty="0" smtClean="0">
                <a:latin typeface="+mn-lt"/>
              </a:rPr>
              <a:t> </a:t>
            </a:r>
            <a:r>
              <a:rPr lang="en-US" sz="1700" dirty="0" smtClean="0">
                <a:latin typeface="+mn-lt"/>
              </a:rPr>
              <a:t>are </a:t>
            </a:r>
            <a:r>
              <a:rPr lang="en-US" sz="1700" dirty="0">
                <a:latin typeface="+mn-lt"/>
              </a:rPr>
              <a:t>used to simulate karst conduits, whereas vertical branches are directly</a:t>
            </a:r>
            <a:br>
              <a:rPr lang="en-US" sz="1700" dirty="0">
                <a:latin typeface="+mn-lt"/>
              </a:rPr>
            </a:br>
            <a:r>
              <a:rPr lang="en-US" sz="1700" dirty="0">
                <a:latin typeface="+mn-lt"/>
              </a:rPr>
              <a:t>connected with conduits to simulate sinkholes. </a:t>
            </a:r>
            <a:r>
              <a:rPr lang="hr-HR" sz="1700" dirty="0" smtClean="0">
                <a:latin typeface="+mn-lt"/>
              </a:rPr>
              <a:t/>
            </a:r>
            <a:br>
              <a:rPr lang="hr-HR" sz="1700" dirty="0" smtClean="0">
                <a:latin typeface="+mn-lt"/>
              </a:rPr>
            </a:br>
            <a:r>
              <a:rPr lang="hr-HR" sz="1700" dirty="0">
                <a:latin typeface="+mn-lt"/>
              </a:rPr>
              <a:t>-</a:t>
            </a:r>
            <a:r>
              <a:rPr lang="en-US" sz="1700" dirty="0" smtClean="0">
                <a:latin typeface="+mn-lt"/>
              </a:rPr>
              <a:t>On</a:t>
            </a:r>
            <a:r>
              <a:rPr lang="hr-HR" sz="1700" dirty="0" smtClean="0">
                <a:latin typeface="+mn-lt"/>
              </a:rPr>
              <a:t> </a:t>
            </a:r>
            <a:r>
              <a:rPr lang="en-US" sz="1700" dirty="0" smtClean="0">
                <a:latin typeface="+mn-lt"/>
              </a:rPr>
              <a:t>the </a:t>
            </a:r>
            <a:r>
              <a:rPr lang="en-US" sz="1700" dirty="0">
                <a:latin typeface="+mn-lt"/>
              </a:rPr>
              <a:t>top of the concrete construction, there are sprinklers and shower </a:t>
            </a:r>
            <a:r>
              <a:rPr lang="en-US" sz="1700" dirty="0" smtClean="0">
                <a:latin typeface="+mn-lt"/>
              </a:rPr>
              <a:t>heads</a:t>
            </a:r>
            <a:r>
              <a:rPr lang="hr-HR" sz="1700" dirty="0" smtClean="0">
                <a:latin typeface="+mn-lt"/>
              </a:rPr>
              <a:t> </a:t>
            </a:r>
            <a:r>
              <a:rPr lang="en-US" sz="1700" dirty="0" smtClean="0">
                <a:latin typeface="+mn-lt"/>
              </a:rPr>
              <a:t>for </a:t>
            </a:r>
            <a:r>
              <a:rPr lang="en-US" sz="1700" dirty="0">
                <a:latin typeface="+mn-lt"/>
              </a:rPr>
              <a:t>rainfall simulation. </a:t>
            </a:r>
            <a:r>
              <a:rPr lang="hr-HR" sz="1700" dirty="0" smtClean="0">
                <a:latin typeface="+mn-lt"/>
              </a:rPr>
              <a:t/>
            </a:r>
            <a:br>
              <a:rPr lang="hr-HR" sz="1700" dirty="0" smtClean="0">
                <a:latin typeface="+mn-lt"/>
              </a:rPr>
            </a:br>
            <a:r>
              <a:rPr lang="hr-HR" sz="1700" dirty="0" smtClean="0">
                <a:latin typeface="+mn-lt"/>
              </a:rPr>
              <a:t>-</a:t>
            </a:r>
            <a:r>
              <a:rPr lang="en-US" sz="1700" dirty="0" smtClean="0">
                <a:latin typeface="+mn-lt"/>
              </a:rPr>
              <a:t>The </a:t>
            </a:r>
            <a:r>
              <a:rPr lang="en-US" sz="1700" dirty="0">
                <a:latin typeface="+mn-lt"/>
              </a:rPr>
              <a:t>flow (computational) domain of matrix </a:t>
            </a:r>
            <a:r>
              <a:rPr lang="en-US" sz="1700" dirty="0" smtClean="0">
                <a:latin typeface="+mn-lt"/>
              </a:rPr>
              <a:t>excludes</a:t>
            </a:r>
            <a:r>
              <a:rPr lang="hr-HR" sz="1700" dirty="0" smtClean="0">
                <a:latin typeface="+mn-lt"/>
              </a:rPr>
              <a:t> </a:t>
            </a:r>
            <a:r>
              <a:rPr lang="en-US" sz="1700" dirty="0" smtClean="0">
                <a:latin typeface="+mn-lt"/>
              </a:rPr>
              <a:t>walls </a:t>
            </a:r>
            <a:r>
              <a:rPr lang="en-US" sz="1700" dirty="0">
                <a:latin typeface="+mn-lt"/>
              </a:rPr>
              <a:t>and reservoirs, and the dimensions are Lx = 4.0 m, Ly = 2.55 m, </a:t>
            </a:r>
            <a:r>
              <a:rPr lang="en-US" sz="1700" dirty="0" smtClean="0">
                <a:latin typeface="+mn-lt"/>
              </a:rPr>
              <a:t>and</a:t>
            </a:r>
            <a:r>
              <a:rPr lang="hr-HR" sz="1700" dirty="0" smtClean="0">
                <a:latin typeface="+mn-lt"/>
              </a:rPr>
              <a:t> Lz </a:t>
            </a:r>
            <a:r>
              <a:rPr lang="hr-HR" sz="1700" dirty="0">
                <a:latin typeface="+mn-lt"/>
              </a:rPr>
              <a:t>= 2.0 m</a:t>
            </a:r>
            <a:r>
              <a:rPr lang="hr-HR" sz="1700" dirty="0" smtClean="0">
                <a:latin typeface="+mn-lt"/>
              </a:rPr>
              <a:t>.</a:t>
            </a:r>
            <a:br>
              <a:rPr lang="hr-HR" sz="1700" dirty="0" smtClean="0">
                <a:latin typeface="+mn-lt"/>
              </a:rPr>
            </a:br>
            <a:r>
              <a:rPr lang="hr-HR" sz="1700" dirty="0" smtClean="0">
                <a:latin typeface="+mn-lt"/>
              </a:rPr>
              <a:t>- </a:t>
            </a:r>
            <a:r>
              <a:rPr lang="en-US" sz="1700" dirty="0" smtClean="0">
                <a:latin typeface="+mn-lt"/>
              </a:rPr>
              <a:t>the </a:t>
            </a:r>
            <a:r>
              <a:rPr lang="en-US" sz="1700" dirty="0">
                <a:latin typeface="+mn-lt"/>
              </a:rPr>
              <a:t>pressure distribution is measured at 44</a:t>
            </a:r>
            <a:br>
              <a:rPr lang="en-US" sz="1700" dirty="0">
                <a:latin typeface="+mn-lt"/>
              </a:rPr>
            </a:br>
            <a:r>
              <a:rPr lang="hr-HR" sz="1700" dirty="0">
                <a:latin typeface="+mn-lt"/>
              </a:rPr>
              <a:t>fixed points</a:t>
            </a:r>
            <a:r>
              <a:rPr lang="hr-HR" sz="1600" dirty="0">
                <a:latin typeface="+mn-lt"/>
              </a:rPr>
              <a:t/>
            </a:r>
            <a:br>
              <a:rPr lang="hr-HR" sz="1600" dirty="0">
                <a:latin typeface="+mn-lt"/>
              </a:rPr>
            </a:br>
            <a:endParaRPr lang="hr-HR" sz="1600" dirty="0">
              <a:latin typeface="+mn-lt"/>
            </a:endParaRPr>
          </a:p>
        </p:txBody>
      </p:sp>
      <p:pic>
        <p:nvPicPr>
          <p:cNvPr id="4" name="Content Placeholder 3"/>
          <p:cNvPicPr>
            <a:picLocks noGrp="1" noChangeAspect="1"/>
          </p:cNvPicPr>
          <p:nvPr>
            <p:ph idx="1"/>
          </p:nvPr>
        </p:nvPicPr>
        <p:blipFill>
          <a:blip r:embed="rId2"/>
          <a:stretch>
            <a:fillRect/>
          </a:stretch>
        </p:blipFill>
        <p:spPr>
          <a:xfrm>
            <a:off x="4805629" y="1081694"/>
            <a:ext cx="7471884" cy="4351338"/>
          </a:xfrm>
          <a:prstGeom prst="rect">
            <a:avLst/>
          </a:prstGeom>
        </p:spPr>
      </p:pic>
      <p:sp>
        <p:nvSpPr>
          <p:cNvPr id="5" name="Rectangle 4"/>
          <p:cNvSpPr/>
          <p:nvPr/>
        </p:nvSpPr>
        <p:spPr>
          <a:xfrm>
            <a:off x="5058228" y="5826329"/>
            <a:ext cx="2743828" cy="307777"/>
          </a:xfrm>
          <a:prstGeom prst="rect">
            <a:avLst/>
          </a:prstGeom>
        </p:spPr>
        <p:txBody>
          <a:bodyPr wrap="none">
            <a:spAutoFit/>
          </a:bodyPr>
          <a:lstStyle/>
          <a:p>
            <a:r>
              <a:rPr lang="en-US" sz="1400" b="1" dirty="0" smtClean="0"/>
              <a:t>F</a:t>
            </a:r>
            <a:r>
              <a:rPr lang="hr-HR" sz="1400" b="1" dirty="0" smtClean="0"/>
              <a:t>igure 4</a:t>
            </a:r>
            <a:r>
              <a:rPr lang="en-US" sz="1400" dirty="0" smtClean="0"/>
              <a:t>: </a:t>
            </a:r>
            <a:r>
              <a:rPr lang="hr-HR" sz="1400" dirty="0" smtClean="0"/>
              <a:t>Scheme of physical model</a:t>
            </a:r>
            <a:endParaRPr lang="hr-HR" sz="1400" dirty="0"/>
          </a:p>
        </p:txBody>
      </p:sp>
    </p:spTree>
    <p:extLst>
      <p:ext uri="{BB962C8B-B14F-4D97-AF65-F5344CB8AC3E}">
        <p14:creationId xmlns:p14="http://schemas.microsoft.com/office/powerpoint/2010/main" val="408183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9497" y="367493"/>
            <a:ext cx="9605554" cy="748938"/>
          </a:xfrm>
        </p:spPr>
        <p:txBody>
          <a:bodyPr>
            <a:normAutofit fontScale="92500"/>
          </a:bodyPr>
          <a:lstStyle/>
          <a:p>
            <a:r>
              <a:rPr lang="hr-HR" dirty="0" smtClean="0"/>
              <a:t>Results from experimental and numerical </a:t>
            </a:r>
            <a:r>
              <a:rPr lang="hr-HR" dirty="0" smtClean="0"/>
              <a:t>model for flow modeling</a:t>
            </a:r>
            <a:endParaRPr lang="hr-HR" dirty="0"/>
          </a:p>
        </p:txBody>
      </p:sp>
      <p:pic>
        <p:nvPicPr>
          <p:cNvPr id="5" name="Picture 4"/>
          <p:cNvPicPr>
            <a:picLocks noChangeAspect="1"/>
          </p:cNvPicPr>
          <p:nvPr/>
        </p:nvPicPr>
        <p:blipFill>
          <a:blip r:embed="rId2"/>
          <a:stretch>
            <a:fillRect/>
          </a:stretch>
        </p:blipFill>
        <p:spPr>
          <a:xfrm>
            <a:off x="320131" y="961574"/>
            <a:ext cx="5563568" cy="4455158"/>
          </a:xfrm>
          <a:prstGeom prst="rect">
            <a:avLst/>
          </a:prstGeom>
          <a:ln>
            <a:solidFill>
              <a:schemeClr val="tx1"/>
            </a:solidFill>
          </a:ln>
        </p:spPr>
      </p:pic>
      <p:sp>
        <p:nvSpPr>
          <p:cNvPr id="6" name="Rectangle 5"/>
          <p:cNvSpPr/>
          <p:nvPr/>
        </p:nvSpPr>
        <p:spPr>
          <a:xfrm>
            <a:off x="320132" y="5500916"/>
            <a:ext cx="6125663" cy="923330"/>
          </a:xfrm>
          <a:prstGeom prst="rect">
            <a:avLst/>
          </a:prstGeom>
        </p:spPr>
        <p:txBody>
          <a:bodyPr wrap="square">
            <a:spAutoFit/>
          </a:bodyPr>
          <a:lstStyle/>
          <a:p>
            <a:r>
              <a:rPr lang="en-US" b="1" dirty="0" smtClean="0"/>
              <a:t>F</a:t>
            </a:r>
            <a:r>
              <a:rPr lang="hr-HR" b="1" dirty="0" smtClean="0"/>
              <a:t>igure</a:t>
            </a:r>
            <a:r>
              <a:rPr lang="en-US" sz="1100" b="1" dirty="0" smtClean="0"/>
              <a:t> </a:t>
            </a:r>
            <a:r>
              <a:rPr lang="hr-HR" b="1" dirty="0"/>
              <a:t>5</a:t>
            </a:r>
            <a:r>
              <a:rPr lang="en-US" dirty="0" smtClean="0"/>
              <a:t>: </a:t>
            </a:r>
            <a:r>
              <a:rPr lang="en-US" dirty="0"/>
              <a:t>Hydrograph: comparison between </a:t>
            </a:r>
            <a:r>
              <a:rPr lang="en-US" dirty="0" smtClean="0"/>
              <a:t>experimental</a:t>
            </a:r>
            <a:r>
              <a:rPr lang="hr-HR" dirty="0" smtClean="0"/>
              <a:t> </a:t>
            </a:r>
            <a:r>
              <a:rPr lang="en-US" dirty="0" smtClean="0"/>
              <a:t>(dashed </a:t>
            </a:r>
            <a:r>
              <a:rPr lang="en-US" dirty="0"/>
              <a:t>line) and numerical (solid line) results for matrix (M </a:t>
            </a:r>
            <a:r>
              <a:rPr lang="en-US" dirty="0" smtClean="0"/>
              <a:t>-blue </a:t>
            </a:r>
            <a:r>
              <a:rPr lang="en-US" dirty="0"/>
              <a:t>line) and conduit discharge (C - red line</a:t>
            </a:r>
            <a:r>
              <a:rPr lang="en-US" dirty="0" smtClean="0"/>
              <a:t>)</a:t>
            </a:r>
            <a:endParaRPr lang="hr-HR" dirty="0"/>
          </a:p>
        </p:txBody>
      </p:sp>
      <p:pic>
        <p:nvPicPr>
          <p:cNvPr id="7" name="Picture 6"/>
          <p:cNvPicPr>
            <a:picLocks noChangeAspect="1"/>
          </p:cNvPicPr>
          <p:nvPr/>
        </p:nvPicPr>
        <p:blipFill>
          <a:blip r:embed="rId3"/>
          <a:stretch>
            <a:fillRect/>
          </a:stretch>
        </p:blipFill>
        <p:spPr>
          <a:xfrm>
            <a:off x="6096000" y="976713"/>
            <a:ext cx="5913120" cy="4440019"/>
          </a:xfrm>
          <a:prstGeom prst="rect">
            <a:avLst/>
          </a:prstGeom>
          <a:ln>
            <a:solidFill>
              <a:schemeClr val="tx1"/>
            </a:solidFill>
          </a:ln>
        </p:spPr>
      </p:pic>
      <p:sp>
        <p:nvSpPr>
          <p:cNvPr id="8" name="Rectangle 7"/>
          <p:cNvSpPr/>
          <p:nvPr/>
        </p:nvSpPr>
        <p:spPr>
          <a:xfrm>
            <a:off x="6191794" y="5380672"/>
            <a:ext cx="5547360" cy="1200329"/>
          </a:xfrm>
          <a:prstGeom prst="rect">
            <a:avLst/>
          </a:prstGeom>
        </p:spPr>
        <p:txBody>
          <a:bodyPr wrap="square">
            <a:spAutoFit/>
          </a:bodyPr>
          <a:lstStyle/>
          <a:p>
            <a:r>
              <a:rPr lang="en-US" b="1" dirty="0" smtClean="0"/>
              <a:t>F</a:t>
            </a:r>
            <a:r>
              <a:rPr lang="hr-HR" b="1" dirty="0" smtClean="0"/>
              <a:t>igure 6</a:t>
            </a:r>
            <a:r>
              <a:rPr lang="en-US" dirty="0" smtClean="0"/>
              <a:t>: </a:t>
            </a:r>
            <a:r>
              <a:rPr lang="en-US" dirty="0"/>
              <a:t>Hydraulic head: comparison between </a:t>
            </a:r>
            <a:r>
              <a:rPr lang="en-US" dirty="0" smtClean="0"/>
              <a:t>experimental</a:t>
            </a:r>
            <a:r>
              <a:rPr lang="hr-HR" dirty="0" smtClean="0"/>
              <a:t> </a:t>
            </a:r>
            <a:r>
              <a:rPr lang="en-US" dirty="0" smtClean="0"/>
              <a:t>(dashed </a:t>
            </a:r>
            <a:r>
              <a:rPr lang="en-US" dirty="0"/>
              <a:t>line) and numerical (solid line) results for </a:t>
            </a:r>
            <a:r>
              <a:rPr lang="en-US" dirty="0" smtClean="0"/>
              <a:t>two</a:t>
            </a:r>
            <a:r>
              <a:rPr lang="hr-HR" dirty="0" smtClean="0"/>
              <a:t> </a:t>
            </a:r>
            <a:r>
              <a:rPr lang="en-US" dirty="0" smtClean="0"/>
              <a:t>most </a:t>
            </a:r>
            <a:r>
              <a:rPr lang="en-US" dirty="0"/>
              <a:t>dynamic piezometers that are closest to the conduits.</a:t>
            </a:r>
            <a:endParaRPr lang="hr-HR" dirty="0"/>
          </a:p>
        </p:txBody>
      </p:sp>
    </p:spTree>
    <p:extLst>
      <p:ext uri="{BB962C8B-B14F-4D97-AF65-F5344CB8AC3E}">
        <p14:creationId xmlns:p14="http://schemas.microsoft.com/office/powerpoint/2010/main" val="49672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0" y="226423"/>
            <a:ext cx="4526280" cy="1099140"/>
          </a:xfrm>
        </p:spPr>
        <p:txBody>
          <a:bodyPr/>
          <a:lstStyle/>
          <a:p>
            <a:r>
              <a:rPr lang="hr-HR" b="1" dirty="0" smtClean="0"/>
              <a:t>Tracer test </a:t>
            </a:r>
            <a:endParaRPr lang="hr-HR" b="1" dirty="0"/>
          </a:p>
        </p:txBody>
      </p:sp>
      <p:sp>
        <p:nvSpPr>
          <p:cNvPr id="3" name="Content Placeholder 2"/>
          <p:cNvSpPr>
            <a:spLocks noGrp="1"/>
          </p:cNvSpPr>
          <p:nvPr>
            <p:ph idx="1"/>
          </p:nvPr>
        </p:nvSpPr>
        <p:spPr>
          <a:xfrm>
            <a:off x="794657" y="1372779"/>
            <a:ext cx="4857206" cy="5202192"/>
          </a:xfrm>
        </p:spPr>
        <p:txBody>
          <a:bodyPr>
            <a:normAutofit fontScale="92500" lnSpcReduction="20000"/>
          </a:bodyPr>
          <a:lstStyle/>
          <a:p>
            <a:pPr algn="just"/>
            <a:r>
              <a:rPr lang="en-US" dirty="0" smtClean="0"/>
              <a:t>Tracer </a:t>
            </a:r>
            <a:r>
              <a:rPr lang="en-US" dirty="0"/>
              <a:t>tests were performed by mixing a certain amount of salt with water in a 200 l container before starting the test. The liquid thus prepared </a:t>
            </a:r>
            <a:r>
              <a:rPr lang="hr-HR" dirty="0" smtClean="0"/>
              <a:t>is</a:t>
            </a:r>
            <a:r>
              <a:rPr lang="en-US" dirty="0" smtClean="0"/>
              <a:t> </a:t>
            </a:r>
            <a:r>
              <a:rPr lang="en-US" dirty="0"/>
              <a:t>serve as a tracer in the test by measuring the electrical resistance in the pool with defined DIVER sensors at defined fixed points. The tests were performed with different gradients (different water heights in the water tanks), different amounts of salt in the previously prepared solution, and sensors were placed at key aquifer points to obtain the best possible data with a limited number of sensors. </a:t>
            </a:r>
            <a:endParaRPr lang="hr-HR" dirty="0"/>
          </a:p>
        </p:txBody>
      </p:sp>
      <p:pic>
        <p:nvPicPr>
          <p:cNvPr id="4" name="Picture 3"/>
          <p:cNvPicPr/>
          <p:nvPr/>
        </p:nvPicPr>
        <p:blipFill rotWithShape="1">
          <a:blip r:embed="rId2">
            <a:extLst>
              <a:ext uri="{28A0092B-C50C-407E-A947-70E740481C1C}">
                <a14:useLocalDpi xmlns:a14="http://schemas.microsoft.com/office/drawing/2010/main" val="0"/>
              </a:ext>
            </a:extLst>
          </a:blip>
          <a:srcRect t="16746" b="13137"/>
          <a:stretch/>
        </p:blipFill>
        <p:spPr bwMode="auto">
          <a:xfrm rot="5400000">
            <a:off x="7414372" y="1083246"/>
            <a:ext cx="3461388" cy="4892082"/>
          </a:xfrm>
          <a:prstGeom prst="rect">
            <a:avLst/>
          </a:prstGeom>
          <a:ln>
            <a:solidFill>
              <a:schemeClr val="tx1"/>
            </a:solidFill>
          </a:ln>
          <a:extLst>
            <a:ext uri="{53640926-AAD7-44D8-BBD7-CCE9431645EC}">
              <a14:shadowObscured xmlns:a14="http://schemas.microsoft.com/office/drawing/2010/main"/>
            </a:ext>
          </a:extLst>
        </p:spPr>
      </p:pic>
      <p:sp>
        <p:nvSpPr>
          <p:cNvPr id="5" name="Rectangle 4"/>
          <p:cNvSpPr/>
          <p:nvPr/>
        </p:nvSpPr>
        <p:spPr>
          <a:xfrm>
            <a:off x="6096000" y="5457986"/>
            <a:ext cx="6096000" cy="369332"/>
          </a:xfrm>
          <a:prstGeom prst="rect">
            <a:avLst/>
          </a:prstGeom>
        </p:spPr>
        <p:txBody>
          <a:bodyPr>
            <a:spAutoFit/>
          </a:bodyPr>
          <a:lstStyle/>
          <a:p>
            <a:r>
              <a:rPr lang="en-US" b="1" dirty="0"/>
              <a:t>F</a:t>
            </a:r>
            <a:r>
              <a:rPr lang="hr-HR" b="1" dirty="0"/>
              <a:t>igure </a:t>
            </a:r>
            <a:r>
              <a:rPr lang="hr-HR" b="1" dirty="0" smtClean="0"/>
              <a:t>7</a:t>
            </a:r>
            <a:r>
              <a:rPr lang="en-US" dirty="0" smtClean="0"/>
              <a:t>: </a:t>
            </a:r>
            <a:r>
              <a:rPr lang="hr-HR" dirty="0" smtClean="0"/>
              <a:t>CTD drivers used for measuring</a:t>
            </a:r>
            <a:r>
              <a:rPr lang="hr-HR" dirty="0"/>
              <a:t> </a:t>
            </a:r>
            <a:r>
              <a:rPr lang="hr-HR" dirty="0" smtClean="0"/>
              <a:t>electrical resistance.</a:t>
            </a:r>
            <a:endParaRPr lang="hr-HR" dirty="0"/>
          </a:p>
        </p:txBody>
      </p:sp>
    </p:spTree>
    <p:extLst>
      <p:ext uri="{BB962C8B-B14F-4D97-AF65-F5344CB8AC3E}">
        <p14:creationId xmlns:p14="http://schemas.microsoft.com/office/powerpoint/2010/main" val="1982899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normAutofit/>
          </a:bodyPr>
          <a:lstStyle/>
          <a:p>
            <a:pPr marL="571500" indent="-571500">
              <a:buFont typeface="Arial" panose="020B0604020202020204" pitchFamily="34" charset="0"/>
              <a:buChar char="•"/>
            </a:pPr>
            <a:r>
              <a:rPr lang="hr-HR" sz="3200" b="1" dirty="0" smtClean="0"/>
              <a:t>Tracer test results</a:t>
            </a:r>
            <a:endParaRPr lang="hr-HR" sz="3200" b="1" dirty="0"/>
          </a:p>
        </p:txBody>
      </p:sp>
      <p:pic>
        <p:nvPicPr>
          <p:cNvPr id="4" name="Content Placeholder 3" descr="D:\Zrnovnica_Lab\Lab_traser_test_mali_bazen\10_10_2019_samo_M\10_10_2019_Text_h_202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772" y="1540933"/>
            <a:ext cx="3600000" cy="3600000"/>
          </a:xfrm>
          <a:prstGeom prst="rect">
            <a:avLst/>
          </a:prstGeom>
          <a:noFill/>
          <a:ln>
            <a:solidFill>
              <a:schemeClr val="tx1"/>
            </a:solidFill>
          </a:ln>
        </p:spPr>
      </p:pic>
      <p:pic>
        <p:nvPicPr>
          <p:cNvPr id="5" name="Picture 4" descr="D:\Zrnovnica_Lab\Lab_traser_test_mali_bazen\15_10_2019_samo_M\15_10_2019_Text_202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556" y="1566333"/>
            <a:ext cx="3600000" cy="3600000"/>
          </a:xfrm>
          <a:prstGeom prst="rect">
            <a:avLst/>
          </a:prstGeom>
          <a:noFill/>
          <a:ln>
            <a:solidFill>
              <a:schemeClr val="tx1"/>
            </a:solidFill>
          </a:ln>
        </p:spPr>
      </p:pic>
      <p:pic>
        <p:nvPicPr>
          <p:cNvPr id="6" name="Picture 5" descr="D:\Zrnovnica_Lab\Lab_traser_test_mali_bazen\25_10_2019M_C2\25_10_2019_Text_202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2142" y="1583266"/>
            <a:ext cx="3600000" cy="3600000"/>
          </a:xfrm>
          <a:prstGeom prst="rect">
            <a:avLst/>
          </a:prstGeom>
          <a:noFill/>
          <a:ln>
            <a:solidFill>
              <a:schemeClr val="tx1"/>
            </a:solidFill>
          </a:ln>
        </p:spPr>
      </p:pic>
      <p:sp>
        <p:nvSpPr>
          <p:cNvPr id="7" name="Rectangle 6"/>
          <p:cNvSpPr/>
          <p:nvPr/>
        </p:nvSpPr>
        <p:spPr>
          <a:xfrm>
            <a:off x="304800" y="5219468"/>
            <a:ext cx="3615267" cy="1323439"/>
          </a:xfrm>
          <a:prstGeom prst="rect">
            <a:avLst/>
          </a:prstGeom>
        </p:spPr>
        <p:txBody>
          <a:bodyPr wrap="square">
            <a:spAutoFit/>
          </a:bodyPr>
          <a:lstStyle/>
          <a:p>
            <a:pPr algn="just"/>
            <a:r>
              <a:rPr lang="en-US" sz="1600" b="1" dirty="0"/>
              <a:t>F</a:t>
            </a:r>
            <a:r>
              <a:rPr lang="hr-HR" sz="1600" b="1" dirty="0"/>
              <a:t>igure</a:t>
            </a:r>
            <a:r>
              <a:rPr lang="en-US" sz="1600" b="1" dirty="0"/>
              <a:t> </a:t>
            </a:r>
            <a:r>
              <a:rPr lang="hr-HR" sz="1600" b="1" dirty="0" smtClean="0"/>
              <a:t>8</a:t>
            </a:r>
            <a:r>
              <a:rPr lang="en-US" sz="1600" dirty="0" smtClean="0"/>
              <a:t>:</a:t>
            </a:r>
            <a:r>
              <a:rPr lang="hr-HR" sz="1600" dirty="0" smtClean="0"/>
              <a:t> CTD drivers data from test I1 and schematic view of  used  boreholes. Red line present conductivity, blue line present pressure and orange is temperature.</a:t>
            </a:r>
            <a:endParaRPr lang="hr-HR" sz="1600" dirty="0"/>
          </a:p>
        </p:txBody>
      </p:sp>
      <p:sp>
        <p:nvSpPr>
          <p:cNvPr id="8" name="Rectangle 7"/>
          <p:cNvSpPr/>
          <p:nvPr/>
        </p:nvSpPr>
        <p:spPr>
          <a:xfrm>
            <a:off x="4250266" y="5222501"/>
            <a:ext cx="3632201" cy="1323439"/>
          </a:xfrm>
          <a:prstGeom prst="rect">
            <a:avLst/>
          </a:prstGeom>
        </p:spPr>
        <p:txBody>
          <a:bodyPr wrap="square">
            <a:spAutoFit/>
          </a:bodyPr>
          <a:lstStyle/>
          <a:p>
            <a:pPr algn="just"/>
            <a:r>
              <a:rPr lang="en-US" sz="1600" b="1" dirty="0"/>
              <a:t>F</a:t>
            </a:r>
            <a:r>
              <a:rPr lang="hr-HR" sz="1600" b="1" dirty="0"/>
              <a:t>igure</a:t>
            </a:r>
            <a:r>
              <a:rPr lang="en-US" sz="1600" b="1" dirty="0"/>
              <a:t> </a:t>
            </a:r>
            <a:r>
              <a:rPr lang="hr-HR" sz="1600" b="1" dirty="0" smtClean="0"/>
              <a:t>9</a:t>
            </a:r>
            <a:r>
              <a:rPr lang="en-US" sz="1600" dirty="0" smtClean="0"/>
              <a:t>:</a:t>
            </a:r>
            <a:r>
              <a:rPr lang="hr-HR" sz="1600" dirty="0" smtClean="0"/>
              <a:t> </a:t>
            </a:r>
            <a:r>
              <a:rPr lang="hr-HR" sz="1600" dirty="0"/>
              <a:t>CTD drivers data from test </a:t>
            </a:r>
            <a:r>
              <a:rPr lang="hr-HR" sz="1600" dirty="0" smtClean="0"/>
              <a:t>I3 </a:t>
            </a:r>
            <a:r>
              <a:rPr lang="hr-HR" sz="1600" dirty="0"/>
              <a:t>and schematic view of  used  boreholes. Red line present conductivity, blue line present pressure and orange is temperature.</a:t>
            </a:r>
            <a:endParaRPr lang="hr-HR" sz="1600" dirty="0"/>
          </a:p>
        </p:txBody>
      </p:sp>
      <p:sp>
        <p:nvSpPr>
          <p:cNvPr id="9" name="Rectangle 8"/>
          <p:cNvSpPr/>
          <p:nvPr/>
        </p:nvSpPr>
        <p:spPr>
          <a:xfrm>
            <a:off x="8212666" y="5197101"/>
            <a:ext cx="3632201" cy="1569660"/>
          </a:xfrm>
          <a:prstGeom prst="rect">
            <a:avLst/>
          </a:prstGeom>
        </p:spPr>
        <p:txBody>
          <a:bodyPr wrap="square">
            <a:spAutoFit/>
          </a:bodyPr>
          <a:lstStyle/>
          <a:p>
            <a:pPr algn="just"/>
            <a:r>
              <a:rPr lang="en-US" sz="1600" b="1" dirty="0"/>
              <a:t>F</a:t>
            </a:r>
            <a:r>
              <a:rPr lang="hr-HR" sz="1600" b="1" dirty="0"/>
              <a:t>igure</a:t>
            </a:r>
            <a:r>
              <a:rPr lang="en-US" sz="1600" b="1" dirty="0"/>
              <a:t> </a:t>
            </a:r>
            <a:r>
              <a:rPr lang="hr-HR" sz="1600" b="1" dirty="0" smtClean="0"/>
              <a:t>10</a:t>
            </a:r>
            <a:r>
              <a:rPr lang="en-US" sz="1600" dirty="0" smtClean="0"/>
              <a:t>:</a:t>
            </a:r>
            <a:r>
              <a:rPr lang="hr-HR" sz="1600" dirty="0" smtClean="0"/>
              <a:t> </a:t>
            </a:r>
            <a:r>
              <a:rPr lang="hr-HR" sz="1600" dirty="0"/>
              <a:t>CTD drivers data from test </a:t>
            </a:r>
            <a:r>
              <a:rPr lang="hr-HR" sz="1600" dirty="0" smtClean="0"/>
              <a:t>I8 </a:t>
            </a:r>
            <a:r>
              <a:rPr lang="hr-HR" sz="1600" dirty="0"/>
              <a:t>and schematic view of  used  boreholes. Red line present conductivity, blue line present pressure and orange is temperature.</a:t>
            </a:r>
          </a:p>
          <a:p>
            <a:pPr algn="just"/>
            <a:endParaRPr lang="hr-HR" sz="1600" dirty="0"/>
          </a:p>
        </p:txBody>
      </p:sp>
    </p:spTree>
    <p:extLst>
      <p:ext uri="{BB962C8B-B14F-4D97-AF65-F5344CB8AC3E}">
        <p14:creationId xmlns:p14="http://schemas.microsoft.com/office/powerpoint/2010/main" val="3468356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latin typeface="+mn-lt"/>
              </a:rPr>
              <a:t>Second model</a:t>
            </a:r>
            <a:endParaRPr lang="hr-HR" sz="3200" dirty="0">
              <a:latin typeface="+mn-lt"/>
            </a:endParaRPr>
          </a:p>
        </p:txBody>
      </p:sp>
      <p:sp>
        <p:nvSpPr>
          <p:cNvPr id="3" name="Content Placeholder 2"/>
          <p:cNvSpPr>
            <a:spLocks noGrp="1"/>
          </p:cNvSpPr>
          <p:nvPr>
            <p:ph idx="1"/>
          </p:nvPr>
        </p:nvSpPr>
        <p:spPr/>
        <p:txBody>
          <a:bodyPr/>
          <a:lstStyle/>
          <a:p>
            <a:r>
              <a:rPr lang="hr-HR" dirty="0" smtClean="0"/>
              <a:t>Still under construction </a:t>
            </a:r>
          </a:p>
          <a:p>
            <a:r>
              <a:rPr lang="hr-HR" dirty="0" smtClean="0"/>
              <a:t>Internal dimensions 9,40m  x 4,00m x 2,70m</a:t>
            </a:r>
          </a:p>
          <a:p>
            <a:r>
              <a:rPr lang="hr-HR" dirty="0" smtClean="0"/>
              <a:t>280 piezometers is installed and mesured by electronic equipment</a:t>
            </a:r>
          </a:p>
          <a:p>
            <a:r>
              <a:rPr lang="hr-HR" dirty="0" smtClean="0"/>
              <a:t>10 diferent layers of soil</a:t>
            </a:r>
          </a:p>
          <a:p>
            <a:r>
              <a:rPr lang="hr-HR" dirty="0" smtClean="0"/>
              <a:t>Net of diferent pipe profiles are installed to model karst conduits</a:t>
            </a:r>
          </a:p>
          <a:p>
            <a:r>
              <a:rPr lang="hr-HR" dirty="0" smtClean="0"/>
              <a:t>Precipitation device enables generation of artificial rain from 10 l/h/m</a:t>
            </a:r>
            <a:r>
              <a:rPr lang="hr-HR" baseline="30000" dirty="0" smtClean="0"/>
              <a:t>2</a:t>
            </a:r>
            <a:r>
              <a:rPr lang="hr-HR" dirty="0" smtClean="0"/>
              <a:t> up to 240l/h/m</a:t>
            </a:r>
            <a:r>
              <a:rPr lang="hr-HR" baseline="30000" dirty="0" smtClean="0"/>
              <a:t>2</a:t>
            </a:r>
          </a:p>
          <a:p>
            <a:endParaRPr lang="hr-HR" dirty="0"/>
          </a:p>
        </p:txBody>
      </p:sp>
    </p:spTree>
    <p:extLst>
      <p:ext uri="{BB962C8B-B14F-4D97-AF65-F5344CB8AC3E}">
        <p14:creationId xmlns:p14="http://schemas.microsoft.com/office/powerpoint/2010/main" val="1377248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50" y="276226"/>
            <a:ext cx="3600654" cy="480087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6524" y="276226"/>
            <a:ext cx="3026093" cy="48008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448" y="276226"/>
            <a:ext cx="3600654" cy="4800872"/>
          </a:xfrm>
          <a:prstGeom prst="rect">
            <a:avLst/>
          </a:prstGeom>
        </p:spPr>
      </p:pic>
      <p:sp>
        <p:nvSpPr>
          <p:cNvPr id="7" name="Rectangle 6"/>
          <p:cNvSpPr/>
          <p:nvPr/>
        </p:nvSpPr>
        <p:spPr>
          <a:xfrm>
            <a:off x="529771" y="5164478"/>
            <a:ext cx="2535646" cy="369332"/>
          </a:xfrm>
          <a:prstGeom prst="rect">
            <a:avLst/>
          </a:prstGeom>
        </p:spPr>
        <p:txBody>
          <a:bodyPr wrap="square">
            <a:spAutoFit/>
          </a:bodyPr>
          <a:lstStyle/>
          <a:p>
            <a:r>
              <a:rPr lang="hr-HR" dirty="0" smtClean="0"/>
              <a:t>- Basin with geotextile</a:t>
            </a:r>
            <a:endParaRPr lang="hr-HR" dirty="0"/>
          </a:p>
        </p:txBody>
      </p:sp>
      <p:sp>
        <p:nvSpPr>
          <p:cNvPr id="8" name="Rectangle 7"/>
          <p:cNvSpPr/>
          <p:nvPr/>
        </p:nvSpPr>
        <p:spPr>
          <a:xfrm>
            <a:off x="4306524" y="5164478"/>
            <a:ext cx="3139305" cy="1200329"/>
          </a:xfrm>
          <a:prstGeom prst="rect">
            <a:avLst/>
          </a:prstGeom>
        </p:spPr>
        <p:txBody>
          <a:bodyPr wrap="square">
            <a:spAutoFit/>
          </a:bodyPr>
          <a:lstStyle/>
          <a:p>
            <a:pPr marL="285750" indent="-285750">
              <a:buFontTx/>
              <a:buChar char="-"/>
            </a:pPr>
            <a:r>
              <a:rPr lang="en-US" dirty="0"/>
              <a:t>Installed pipes for measuring </a:t>
            </a:r>
            <a:r>
              <a:rPr lang="en-US" dirty="0" err="1"/>
              <a:t>piezometric</a:t>
            </a:r>
            <a:r>
              <a:rPr lang="en-US" dirty="0"/>
              <a:t> height and PVC pipes for modeling conduits</a:t>
            </a:r>
            <a:endParaRPr lang="hr-HR" dirty="0"/>
          </a:p>
        </p:txBody>
      </p:sp>
      <p:sp>
        <p:nvSpPr>
          <p:cNvPr id="9" name="Rectangle 8"/>
          <p:cNvSpPr/>
          <p:nvPr/>
        </p:nvSpPr>
        <p:spPr>
          <a:xfrm>
            <a:off x="8186192" y="5130456"/>
            <a:ext cx="3139305" cy="646331"/>
          </a:xfrm>
          <a:prstGeom prst="rect">
            <a:avLst/>
          </a:prstGeom>
        </p:spPr>
        <p:txBody>
          <a:bodyPr wrap="square">
            <a:spAutoFit/>
          </a:bodyPr>
          <a:lstStyle/>
          <a:p>
            <a:pPr marL="285750" indent="-285750">
              <a:buFontTx/>
              <a:buChar char="-"/>
            </a:pPr>
            <a:r>
              <a:rPr lang="en-US" dirty="0"/>
              <a:t>Installing layers of sand and gravel</a:t>
            </a:r>
            <a:endParaRPr lang="hr-HR" dirty="0"/>
          </a:p>
        </p:txBody>
      </p:sp>
    </p:spTree>
    <p:extLst>
      <p:ext uri="{BB962C8B-B14F-4D97-AF65-F5344CB8AC3E}">
        <p14:creationId xmlns:p14="http://schemas.microsoft.com/office/powerpoint/2010/main" val="1531182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8093" y="411764"/>
            <a:ext cx="3286126" cy="43815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397" y="411764"/>
            <a:ext cx="3607875" cy="27059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2743" y="411764"/>
            <a:ext cx="3286412" cy="5845353"/>
          </a:xfrm>
          <a:prstGeom prst="rect">
            <a:avLst/>
          </a:prstGeom>
        </p:spPr>
      </p:pic>
      <p:sp>
        <p:nvSpPr>
          <p:cNvPr id="8" name="Rectangle 7"/>
          <p:cNvSpPr/>
          <p:nvPr/>
        </p:nvSpPr>
        <p:spPr>
          <a:xfrm>
            <a:off x="442685" y="3334440"/>
            <a:ext cx="2535646" cy="369332"/>
          </a:xfrm>
          <a:prstGeom prst="rect">
            <a:avLst/>
          </a:prstGeom>
        </p:spPr>
        <p:txBody>
          <a:bodyPr wrap="square">
            <a:spAutoFit/>
          </a:bodyPr>
          <a:lstStyle/>
          <a:p>
            <a:r>
              <a:rPr lang="hr-HR" dirty="0" smtClean="0"/>
              <a:t>- Layer of clay</a:t>
            </a:r>
            <a:endParaRPr lang="hr-HR" dirty="0"/>
          </a:p>
        </p:txBody>
      </p:sp>
      <p:sp>
        <p:nvSpPr>
          <p:cNvPr id="9" name="Rectangle 8"/>
          <p:cNvSpPr/>
          <p:nvPr/>
        </p:nvSpPr>
        <p:spPr>
          <a:xfrm>
            <a:off x="4435565" y="4871503"/>
            <a:ext cx="2535646" cy="369332"/>
          </a:xfrm>
          <a:prstGeom prst="rect">
            <a:avLst/>
          </a:prstGeom>
        </p:spPr>
        <p:txBody>
          <a:bodyPr wrap="square">
            <a:spAutoFit/>
          </a:bodyPr>
          <a:lstStyle/>
          <a:p>
            <a:r>
              <a:rPr lang="hr-HR" dirty="0" smtClean="0"/>
              <a:t>- Final layer </a:t>
            </a:r>
            <a:endParaRPr lang="hr-HR" dirty="0"/>
          </a:p>
        </p:txBody>
      </p:sp>
      <p:sp>
        <p:nvSpPr>
          <p:cNvPr id="10" name="Rectangle 9"/>
          <p:cNvSpPr/>
          <p:nvPr/>
        </p:nvSpPr>
        <p:spPr>
          <a:xfrm>
            <a:off x="7837714" y="6338898"/>
            <a:ext cx="4258492" cy="369332"/>
          </a:xfrm>
          <a:prstGeom prst="rect">
            <a:avLst/>
          </a:prstGeom>
        </p:spPr>
        <p:txBody>
          <a:bodyPr wrap="square">
            <a:spAutoFit/>
          </a:bodyPr>
          <a:lstStyle/>
          <a:p>
            <a:r>
              <a:rPr lang="en-US" dirty="0"/>
              <a:t>- Connecting to the measuring equipment</a:t>
            </a:r>
            <a:endParaRPr lang="hr-HR" dirty="0"/>
          </a:p>
        </p:txBody>
      </p:sp>
    </p:spTree>
    <p:extLst>
      <p:ext uri="{BB962C8B-B14F-4D97-AF65-F5344CB8AC3E}">
        <p14:creationId xmlns:p14="http://schemas.microsoft.com/office/powerpoint/2010/main" val="1606039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Summary and Conclusions</a:t>
            </a:r>
            <a:br>
              <a:rPr lang="hr-HR" b="1" dirty="0"/>
            </a:br>
            <a:endParaRPr lang="hr-HR" b="1" dirty="0"/>
          </a:p>
        </p:txBody>
      </p:sp>
      <p:sp>
        <p:nvSpPr>
          <p:cNvPr id="3" name="Content Placeholder 2"/>
          <p:cNvSpPr>
            <a:spLocks noGrp="1"/>
          </p:cNvSpPr>
          <p:nvPr>
            <p:ph idx="1"/>
          </p:nvPr>
        </p:nvSpPr>
        <p:spPr/>
        <p:txBody>
          <a:bodyPr>
            <a:normAutofit fontScale="92500" lnSpcReduction="10000"/>
          </a:bodyPr>
          <a:lstStyle/>
          <a:p>
            <a:pPr algn="just"/>
            <a:r>
              <a:rPr lang="en-GB" sz="3200" dirty="0" smtClean="0"/>
              <a:t>First results related to the </a:t>
            </a:r>
            <a:r>
              <a:rPr lang="en-GB" sz="3200" dirty="0" err="1" smtClean="0"/>
              <a:t>multiphysics</a:t>
            </a:r>
            <a:r>
              <a:rPr lang="en-GB" sz="3200" dirty="0" smtClean="0"/>
              <a:t> tracer transport modelling are presented</a:t>
            </a:r>
          </a:p>
          <a:p>
            <a:pPr algn="just"/>
            <a:r>
              <a:rPr lang="en-GB" sz="3200" dirty="0" smtClean="0"/>
              <a:t>Hybrid discrete continuum flow model presents the main input for transport karst modelling</a:t>
            </a:r>
            <a:endParaRPr lang="hr-HR" sz="3200" dirty="0" smtClean="0"/>
          </a:p>
          <a:p>
            <a:pPr algn="just"/>
            <a:r>
              <a:rPr lang="en-GB" sz="3200" dirty="0" smtClean="0"/>
              <a:t>Flow model is based on CV-IGA and exchange flow </a:t>
            </a:r>
            <a:r>
              <a:rPr lang="en-GB" sz="3200" dirty="0" smtClean="0"/>
              <a:t>parameter</a:t>
            </a:r>
            <a:endParaRPr lang="hr-HR" sz="3200" dirty="0" smtClean="0"/>
          </a:p>
          <a:p>
            <a:pPr algn="just"/>
            <a:r>
              <a:rPr lang="hr-HR" sz="3200" dirty="0" smtClean="0">
                <a:solidFill>
                  <a:srgbClr val="FF0000"/>
                </a:solidFill>
              </a:rPr>
              <a:t>T</a:t>
            </a:r>
            <a:r>
              <a:rPr lang="en-US" sz="3200" dirty="0" smtClean="0">
                <a:solidFill>
                  <a:srgbClr val="FF0000"/>
                </a:solidFill>
              </a:rPr>
              <a:t>racer </a:t>
            </a:r>
            <a:r>
              <a:rPr lang="en-US" sz="3200" dirty="0">
                <a:solidFill>
                  <a:srgbClr val="FF0000"/>
                </a:solidFill>
              </a:rPr>
              <a:t>tests were performed </a:t>
            </a:r>
            <a:r>
              <a:rPr lang="hr-HR" sz="3200" dirty="0" smtClean="0">
                <a:solidFill>
                  <a:srgbClr val="FF0000"/>
                </a:solidFill>
              </a:rPr>
              <a:t>and thay</a:t>
            </a:r>
            <a:r>
              <a:rPr lang="en-US" sz="3200" dirty="0" smtClean="0">
                <a:solidFill>
                  <a:srgbClr val="FF0000"/>
                </a:solidFill>
              </a:rPr>
              <a:t> </a:t>
            </a:r>
            <a:r>
              <a:rPr lang="en-US" sz="3200" dirty="0">
                <a:solidFill>
                  <a:srgbClr val="FF0000"/>
                </a:solidFill>
              </a:rPr>
              <a:t>show results within expected limits </a:t>
            </a:r>
            <a:endParaRPr lang="hr-HR" sz="3200" dirty="0" smtClean="0">
              <a:solidFill>
                <a:srgbClr val="FF0000"/>
              </a:solidFill>
            </a:endParaRPr>
          </a:p>
          <a:p>
            <a:pPr algn="just"/>
            <a:r>
              <a:rPr lang="en-GB" sz="3200" dirty="0" smtClean="0"/>
              <a:t>Transport </a:t>
            </a:r>
            <a:r>
              <a:rPr lang="en-GB" sz="3200" dirty="0" smtClean="0"/>
              <a:t>model is based on classical advection-dispersion equation and exchange flux depending only on advective transport between matrix and surface flow</a:t>
            </a:r>
          </a:p>
          <a:p>
            <a:endParaRPr lang="en-GB" sz="3200" dirty="0" smtClean="0"/>
          </a:p>
          <a:p>
            <a:pPr marL="0" indent="0">
              <a:buNone/>
            </a:pPr>
            <a:endParaRPr lang="hr-HR" sz="8000" dirty="0"/>
          </a:p>
        </p:txBody>
      </p:sp>
    </p:spTree>
    <p:extLst>
      <p:ext uri="{BB962C8B-B14F-4D97-AF65-F5344CB8AC3E}">
        <p14:creationId xmlns:p14="http://schemas.microsoft.com/office/powerpoint/2010/main" val="338785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b="1" dirty="0" smtClean="0"/>
              <a:t>Content</a:t>
            </a:r>
            <a:endParaRPr lang="hr-HR" b="1" dirty="0"/>
          </a:p>
        </p:txBody>
      </p:sp>
      <p:sp>
        <p:nvSpPr>
          <p:cNvPr id="3" name="Content Placeholder 2"/>
          <p:cNvSpPr>
            <a:spLocks noGrp="1"/>
          </p:cNvSpPr>
          <p:nvPr>
            <p:ph idx="1"/>
          </p:nvPr>
        </p:nvSpPr>
        <p:spPr/>
        <p:txBody>
          <a:bodyPr>
            <a:normAutofit fontScale="92500" lnSpcReduction="10000"/>
          </a:bodyPr>
          <a:lstStyle/>
          <a:p>
            <a:r>
              <a:rPr lang="en-GB" sz="3600" dirty="0" smtClean="0"/>
              <a:t>Introduction</a:t>
            </a:r>
          </a:p>
          <a:p>
            <a:endParaRPr lang="en-GB" sz="3600" dirty="0" smtClean="0"/>
          </a:p>
          <a:p>
            <a:r>
              <a:rPr lang="en-GB" sz="3400" dirty="0" smtClean="0"/>
              <a:t>Problem formulation and methodology</a:t>
            </a:r>
            <a:endParaRPr lang="en-GB" sz="3600" dirty="0" smtClean="0"/>
          </a:p>
          <a:p>
            <a:pPr marL="0" indent="0">
              <a:buNone/>
            </a:pPr>
            <a:r>
              <a:rPr lang="en-GB" sz="3600" dirty="0" smtClean="0"/>
              <a:t>    	- Mathematical model</a:t>
            </a:r>
          </a:p>
          <a:p>
            <a:pPr marL="0" indent="0">
              <a:buNone/>
            </a:pPr>
            <a:r>
              <a:rPr lang="en-GB" sz="3600" dirty="0" smtClean="0"/>
              <a:t>          - Numerical model</a:t>
            </a:r>
          </a:p>
          <a:p>
            <a:pPr marL="0" indent="0">
              <a:buNone/>
            </a:pPr>
            <a:r>
              <a:rPr lang="en-GB" sz="3600" dirty="0" smtClean="0"/>
              <a:t>	- Experimental model</a:t>
            </a:r>
          </a:p>
          <a:p>
            <a:pPr marL="0" indent="0">
              <a:buNone/>
            </a:pPr>
            <a:endParaRPr lang="en-GB" sz="3600" dirty="0" smtClean="0"/>
          </a:p>
          <a:p>
            <a:r>
              <a:rPr lang="en-GB" sz="3600" dirty="0" smtClean="0"/>
              <a:t>Summary and Conclusions</a:t>
            </a:r>
            <a:endParaRPr lang="en-GB" sz="3600" dirty="0"/>
          </a:p>
        </p:txBody>
      </p:sp>
    </p:spTree>
    <p:extLst>
      <p:ext uri="{BB962C8B-B14F-4D97-AF65-F5344CB8AC3E}">
        <p14:creationId xmlns:p14="http://schemas.microsoft.com/office/powerpoint/2010/main" val="2312805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Summary </a:t>
            </a:r>
            <a:r>
              <a:rPr lang="hr-HR" b="1" dirty="0" err="1"/>
              <a:t>and</a:t>
            </a:r>
            <a:r>
              <a:rPr lang="hr-HR" b="1" dirty="0"/>
              <a:t> </a:t>
            </a:r>
            <a:r>
              <a:rPr lang="hr-HR" b="1" dirty="0" err="1" smtClean="0"/>
              <a:t>Conclusions</a:t>
            </a:r>
            <a:r>
              <a:rPr lang="hr-HR" b="1" dirty="0" smtClean="0"/>
              <a:t> (</a:t>
            </a:r>
            <a:r>
              <a:rPr lang="hr-HR" b="1" dirty="0" err="1" smtClean="0"/>
              <a:t>cont</a:t>
            </a:r>
            <a:r>
              <a:rPr lang="hr-HR" b="1" dirty="0" smtClean="0"/>
              <a:t>.)</a:t>
            </a:r>
            <a:r>
              <a:rPr lang="hr-HR" b="1" dirty="0"/>
              <a:t/>
            </a:r>
            <a:br>
              <a:rPr lang="hr-HR" b="1" dirty="0"/>
            </a:br>
            <a:endParaRPr lang="hr-HR" b="1" dirty="0"/>
          </a:p>
        </p:txBody>
      </p:sp>
      <p:sp>
        <p:nvSpPr>
          <p:cNvPr id="3" name="Content Placeholder 2"/>
          <p:cNvSpPr>
            <a:spLocks noGrp="1"/>
          </p:cNvSpPr>
          <p:nvPr>
            <p:ph idx="1"/>
          </p:nvPr>
        </p:nvSpPr>
        <p:spPr/>
        <p:txBody>
          <a:bodyPr>
            <a:normAutofit lnSpcReduction="10000"/>
          </a:bodyPr>
          <a:lstStyle/>
          <a:p>
            <a:r>
              <a:rPr lang="en-GB" sz="3200" dirty="0" smtClean="0"/>
              <a:t>Experimental setup </a:t>
            </a:r>
            <a:r>
              <a:rPr lang="hr-HR" sz="3200" dirty="0" smtClean="0"/>
              <a:t>in new Hydrolab in Žrnovnica </a:t>
            </a:r>
            <a:r>
              <a:rPr lang="en-GB" sz="3200" dirty="0" smtClean="0"/>
              <a:t>consists of two basins with quartz sand and conduit network system</a:t>
            </a:r>
          </a:p>
          <a:p>
            <a:r>
              <a:rPr lang="en-GB" sz="3200" dirty="0" smtClean="0"/>
              <a:t>Future work will show verification and validation of CV-IGA model to flow and transport simulations in karst aquifers</a:t>
            </a:r>
          </a:p>
          <a:p>
            <a:r>
              <a:rPr lang="en-GB" sz="3200" dirty="0" smtClean="0"/>
              <a:t>Unique experimental setup will enable definition of new exchange formulations between surface and subsurface domains that is not possible in real aquifers</a:t>
            </a:r>
          </a:p>
          <a:p>
            <a:r>
              <a:rPr lang="en-GB" sz="3200" dirty="0" smtClean="0"/>
              <a:t>Final step is application of new model to real sites such as </a:t>
            </a:r>
            <a:r>
              <a:rPr lang="en-GB" sz="3200" dirty="0" err="1" smtClean="0"/>
              <a:t>Jadro</a:t>
            </a:r>
            <a:r>
              <a:rPr lang="en-GB" sz="3200" dirty="0" smtClean="0"/>
              <a:t>, </a:t>
            </a:r>
            <a:r>
              <a:rPr lang="en-GB" sz="3200" dirty="0" err="1" smtClean="0"/>
              <a:t>Ombla</a:t>
            </a:r>
            <a:r>
              <a:rPr lang="en-GB" sz="3200" dirty="0" smtClean="0"/>
              <a:t> or Neretva karst catchments </a:t>
            </a:r>
          </a:p>
          <a:p>
            <a:endParaRPr lang="en-GB" sz="3200" dirty="0" smtClean="0"/>
          </a:p>
          <a:p>
            <a:endParaRPr lang="en-GB" sz="3200" dirty="0" smtClean="0"/>
          </a:p>
          <a:p>
            <a:pPr marL="0" indent="0">
              <a:buNone/>
            </a:pPr>
            <a:endParaRPr lang="hr-HR" sz="8000" dirty="0"/>
          </a:p>
        </p:txBody>
      </p:sp>
    </p:spTree>
    <p:extLst>
      <p:ext uri="{BB962C8B-B14F-4D97-AF65-F5344CB8AC3E}">
        <p14:creationId xmlns:p14="http://schemas.microsoft.com/office/powerpoint/2010/main" val="281560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2384426"/>
            <a:ext cx="10515600" cy="1187450"/>
          </a:xfrm>
        </p:spPr>
        <p:txBody>
          <a:bodyPr/>
          <a:lstStyle/>
          <a:p>
            <a:pPr algn="ctr"/>
            <a:r>
              <a:rPr lang="hr-HR" b="1" dirty="0" smtClean="0"/>
              <a:t>Thank you for your attention!</a:t>
            </a:r>
            <a:endParaRPr lang="hr-HR" b="1" dirty="0"/>
          </a:p>
        </p:txBody>
      </p:sp>
    </p:spTree>
    <p:extLst>
      <p:ext uri="{BB962C8B-B14F-4D97-AF65-F5344CB8AC3E}">
        <p14:creationId xmlns:p14="http://schemas.microsoft.com/office/powerpoint/2010/main" val="196915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err="1" smtClean="0"/>
              <a:t>Introduction</a:t>
            </a:r>
            <a:endParaRPr lang="hr-HR" b="1" dirty="0"/>
          </a:p>
        </p:txBody>
      </p:sp>
      <p:sp>
        <p:nvSpPr>
          <p:cNvPr id="3" name="Content Placeholder 2"/>
          <p:cNvSpPr>
            <a:spLocks noGrp="1"/>
          </p:cNvSpPr>
          <p:nvPr>
            <p:ph idx="1"/>
          </p:nvPr>
        </p:nvSpPr>
        <p:spPr/>
        <p:txBody>
          <a:bodyPr/>
          <a:lstStyle/>
          <a:p>
            <a:r>
              <a:rPr lang="en-US" dirty="0"/>
              <a:t>It is estimated that about </a:t>
            </a:r>
            <a:r>
              <a:rPr lang="en-US" dirty="0" smtClean="0"/>
              <a:t>25</a:t>
            </a:r>
            <a:r>
              <a:rPr lang="en-US" dirty="0"/>
              <a:t>% of the world’s population is supplied with domestic water from groundwater extracted from the karst </a:t>
            </a:r>
            <a:r>
              <a:rPr lang="hr-HR" dirty="0" smtClean="0"/>
              <a:t>(Chen at al.2017)</a:t>
            </a:r>
          </a:p>
          <a:p>
            <a:r>
              <a:rPr lang="en-GB" dirty="0" smtClean="0"/>
              <a:t>Karst aquifers are complex natural </a:t>
            </a:r>
            <a:r>
              <a:rPr lang="en-GB" dirty="0" err="1" smtClean="0"/>
              <a:t>multiphysics</a:t>
            </a:r>
            <a:r>
              <a:rPr lang="en-GB" dirty="0" smtClean="0"/>
              <a:t> system difficult for water supply, analysis and monitoring</a:t>
            </a:r>
          </a:p>
          <a:p>
            <a:r>
              <a:rPr lang="en-GB" dirty="0" smtClean="0"/>
              <a:t>Analysis of karst aquifers are faced by many difficulties including enough number of measurements, multiscale nature, different flow regimes and diversity</a:t>
            </a:r>
          </a:p>
          <a:p>
            <a:r>
              <a:rPr lang="en-GB" dirty="0" smtClean="0"/>
              <a:t>Transport karst modelling is very important due to protection of water resources and vulnerability of karst aquifers</a:t>
            </a:r>
          </a:p>
          <a:p>
            <a:endParaRPr lang="en-GB" dirty="0" smtClean="0"/>
          </a:p>
          <a:p>
            <a:endParaRPr lang="en-GB" dirty="0" smtClean="0"/>
          </a:p>
          <a:p>
            <a:endParaRPr lang="hr-HR" dirty="0" smtClean="0"/>
          </a:p>
          <a:p>
            <a:endParaRPr lang="hr-HR" dirty="0"/>
          </a:p>
        </p:txBody>
      </p:sp>
    </p:spTree>
    <p:extLst>
      <p:ext uri="{BB962C8B-B14F-4D97-AF65-F5344CB8AC3E}">
        <p14:creationId xmlns:p14="http://schemas.microsoft.com/office/powerpoint/2010/main" val="246281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9" y="1615565"/>
            <a:ext cx="3546017" cy="4543473"/>
          </a:xfrm>
        </p:spPr>
        <p:txBody>
          <a:bodyPr>
            <a:noAutofit/>
          </a:bodyPr>
          <a:lstStyle/>
          <a:p>
            <a:pPr algn="just"/>
            <a:r>
              <a:rPr lang="en-US" dirty="0" smtClean="0"/>
              <a:t>Karst </a:t>
            </a:r>
            <a:r>
              <a:rPr lang="en-US" dirty="0"/>
              <a:t>aquifers are characterized by groundwater flow </a:t>
            </a:r>
            <a:r>
              <a:rPr lang="en-US" dirty="0" smtClean="0"/>
              <a:t>through</a:t>
            </a:r>
            <a:r>
              <a:rPr lang="hr-HR" dirty="0" smtClean="0"/>
              <a:t> i</a:t>
            </a:r>
            <a:r>
              <a:rPr lang="en-US" dirty="0" err="1" smtClean="0"/>
              <a:t>ntergranular</a:t>
            </a:r>
            <a:r>
              <a:rPr lang="en-US" dirty="0" smtClean="0"/>
              <a:t> </a:t>
            </a:r>
            <a:r>
              <a:rPr lang="en-US" dirty="0"/>
              <a:t>porosity (primary or matrix porosity</a:t>
            </a:r>
            <a:r>
              <a:rPr lang="en-US" dirty="0" smtClean="0"/>
              <a:t>)</a:t>
            </a:r>
            <a:r>
              <a:rPr lang="hr-HR" dirty="0" smtClean="0"/>
              <a:t>, fractures with slow laminar flow </a:t>
            </a:r>
            <a:r>
              <a:rPr lang="en-US" dirty="0"/>
              <a:t>(secondary porosity</a:t>
            </a:r>
            <a:r>
              <a:rPr lang="en-US" dirty="0" smtClean="0"/>
              <a:t>)</a:t>
            </a:r>
            <a:r>
              <a:rPr lang="hr-HR" dirty="0" smtClean="0"/>
              <a:t> </a:t>
            </a:r>
            <a:r>
              <a:rPr lang="hr-HR" dirty="0" err="1" smtClean="0"/>
              <a:t>and</a:t>
            </a:r>
            <a:r>
              <a:rPr lang="hr-HR" dirty="0" smtClean="0"/>
              <a:t> </a:t>
            </a:r>
            <a:r>
              <a:rPr lang="en-US" dirty="0" smtClean="0"/>
              <a:t>conduits </a:t>
            </a:r>
            <a:r>
              <a:rPr lang="hr-HR" dirty="0" err="1" smtClean="0"/>
              <a:t>with</a:t>
            </a:r>
            <a:r>
              <a:rPr lang="hr-HR" dirty="0" smtClean="0"/>
              <a:t> </a:t>
            </a:r>
            <a:r>
              <a:rPr lang="hr-HR" dirty="0" err="1" smtClean="0"/>
              <a:t>rapid</a:t>
            </a:r>
            <a:r>
              <a:rPr lang="hr-HR" dirty="0" smtClean="0"/>
              <a:t> </a:t>
            </a:r>
            <a:r>
              <a:rPr lang="hr-HR" dirty="0" err="1" smtClean="0"/>
              <a:t>turbulent</a:t>
            </a:r>
            <a:r>
              <a:rPr lang="hr-HR" dirty="0" smtClean="0"/>
              <a:t> </a:t>
            </a:r>
            <a:r>
              <a:rPr lang="hr-HR" dirty="0" err="1" smtClean="0"/>
              <a:t>flow</a:t>
            </a:r>
            <a:r>
              <a:rPr lang="hr-HR" dirty="0" smtClean="0"/>
              <a:t> </a:t>
            </a:r>
            <a:r>
              <a:rPr lang="en-US" dirty="0" smtClean="0"/>
              <a:t>(tertiary porosity</a:t>
            </a:r>
            <a:r>
              <a:rPr lang="hr-HR" dirty="0" smtClean="0"/>
              <a:t>)</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212" y="278447"/>
            <a:ext cx="8531908" cy="6366193"/>
          </a:xfrm>
          <a:prstGeom prst="rect">
            <a:avLst/>
          </a:prstGeom>
          <a:ln>
            <a:solidFill>
              <a:schemeClr val="tx1"/>
            </a:solidFill>
          </a:ln>
        </p:spPr>
      </p:pic>
      <p:sp>
        <p:nvSpPr>
          <p:cNvPr id="5" name="Rectangle 4"/>
          <p:cNvSpPr/>
          <p:nvPr/>
        </p:nvSpPr>
        <p:spPr>
          <a:xfrm>
            <a:off x="3506212" y="5259645"/>
            <a:ext cx="3848100" cy="1384995"/>
          </a:xfrm>
          <a:prstGeom prst="rect">
            <a:avLst/>
          </a:prstGeom>
        </p:spPr>
        <p:txBody>
          <a:bodyPr wrap="square">
            <a:spAutoFit/>
          </a:bodyPr>
          <a:lstStyle/>
          <a:p>
            <a:r>
              <a:rPr lang="en-US" sz="1400" b="1" dirty="0"/>
              <a:t>Figure 1</a:t>
            </a:r>
            <a:r>
              <a:rPr lang="en-US" sz="1400" dirty="0"/>
              <a:t>: Karst Aquifer. This karst aquifer shows karst features such as dissolved sinkholes, caves, and </a:t>
            </a:r>
            <a:r>
              <a:rPr lang="en-US" sz="1400" dirty="0" smtClean="0"/>
              <a:t>fractures,</a:t>
            </a:r>
            <a:r>
              <a:rPr lang="hr-HR" sz="1400" dirty="0" smtClean="0"/>
              <a:t> </a:t>
            </a:r>
            <a:r>
              <a:rPr lang="en-US" sz="1400" dirty="0" smtClean="0"/>
              <a:t>through </a:t>
            </a:r>
            <a:r>
              <a:rPr lang="en-US" sz="1400" dirty="0"/>
              <a:t>which water flows. Karst features such as caves and fractures can be partially submerged to fully </a:t>
            </a:r>
            <a:r>
              <a:rPr lang="en-US" sz="1400" dirty="0" smtClean="0"/>
              <a:t>submerged</a:t>
            </a:r>
            <a:r>
              <a:rPr lang="hr-HR" sz="1400" dirty="0" smtClean="0"/>
              <a:t> </a:t>
            </a:r>
            <a:r>
              <a:rPr lang="en-US" sz="1400" dirty="0" smtClean="0"/>
              <a:t>in </a:t>
            </a:r>
            <a:r>
              <a:rPr lang="en-US" sz="1400" dirty="0"/>
              <a:t>water. Figure is from </a:t>
            </a:r>
            <a:r>
              <a:rPr lang="en-US" sz="1400" dirty="0" err="1"/>
              <a:t>Marshak</a:t>
            </a:r>
            <a:r>
              <a:rPr lang="en-US" sz="1400" dirty="0"/>
              <a:t>, 2008.</a:t>
            </a:r>
            <a:endParaRPr lang="hr-HR" sz="1400" dirty="0"/>
          </a:p>
        </p:txBody>
      </p:sp>
    </p:spTree>
    <p:extLst>
      <p:ext uri="{BB962C8B-B14F-4D97-AF65-F5344CB8AC3E}">
        <p14:creationId xmlns:p14="http://schemas.microsoft.com/office/powerpoint/2010/main" val="1045219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365" y="514079"/>
            <a:ext cx="10753725" cy="5886450"/>
          </a:xfrm>
        </p:spPr>
        <p:txBody>
          <a:bodyPr>
            <a:normAutofit fontScale="47500" lnSpcReduction="20000"/>
          </a:bodyPr>
          <a:lstStyle/>
          <a:p>
            <a:endParaRPr lang="hr-HR" sz="7000" dirty="0" smtClean="0"/>
          </a:p>
          <a:p>
            <a:r>
              <a:rPr lang="hr-HR" sz="7000" dirty="0" err="1" smtClean="0"/>
              <a:t>Main</a:t>
            </a:r>
            <a:r>
              <a:rPr lang="hr-HR" sz="7000" dirty="0" smtClean="0"/>
              <a:t> task of multiphysics in karst aquifers is to </a:t>
            </a:r>
            <a:r>
              <a:rPr lang="hr-HR" sz="7000" dirty="0" err="1" smtClean="0"/>
              <a:t>couple</a:t>
            </a:r>
            <a:r>
              <a:rPr lang="hr-HR" sz="7000" dirty="0" smtClean="0"/>
              <a:t> different flow regimes in </a:t>
            </a:r>
            <a:r>
              <a:rPr lang="hr-HR" sz="7000" dirty="0" err="1" smtClean="0"/>
              <a:t>different</a:t>
            </a:r>
            <a:r>
              <a:rPr lang="hr-HR" sz="7000" dirty="0" smtClean="0"/>
              <a:t> </a:t>
            </a:r>
            <a:r>
              <a:rPr lang="hr-HR" sz="7000" dirty="0" err="1" smtClean="0"/>
              <a:t>domains</a:t>
            </a:r>
            <a:r>
              <a:rPr lang="hr-HR" sz="7000" dirty="0" smtClean="0"/>
              <a:t> such as:</a:t>
            </a:r>
          </a:p>
          <a:p>
            <a:endParaRPr lang="hr-HR" sz="7000" dirty="0" smtClean="0"/>
          </a:p>
          <a:p>
            <a:pPr marL="0" indent="0">
              <a:buNone/>
            </a:pPr>
            <a:r>
              <a:rPr lang="hr-HR" sz="7000" dirty="0" smtClean="0"/>
              <a:t>  1. Surface flow</a:t>
            </a:r>
          </a:p>
          <a:p>
            <a:pPr marL="0" indent="0">
              <a:buNone/>
            </a:pPr>
            <a:r>
              <a:rPr lang="hr-HR" sz="7000" dirty="0" smtClean="0"/>
              <a:t>     - runoff flow</a:t>
            </a:r>
          </a:p>
          <a:p>
            <a:pPr marL="0" indent="0">
              <a:buNone/>
            </a:pPr>
            <a:r>
              <a:rPr lang="hr-HR" sz="7000" dirty="0"/>
              <a:t> </a:t>
            </a:r>
            <a:r>
              <a:rPr lang="hr-HR" sz="7000" dirty="0" smtClean="0"/>
              <a:t>    - channels and river flow</a:t>
            </a:r>
          </a:p>
          <a:p>
            <a:pPr marL="0" indent="0">
              <a:buNone/>
            </a:pPr>
            <a:endParaRPr lang="hr-HR" sz="7000" dirty="0" smtClean="0"/>
          </a:p>
          <a:p>
            <a:pPr marL="0" indent="0">
              <a:buNone/>
            </a:pPr>
            <a:r>
              <a:rPr lang="hr-HR" sz="7000" dirty="0" smtClean="0"/>
              <a:t> 2. Subsurface flow</a:t>
            </a:r>
          </a:p>
          <a:p>
            <a:pPr marL="0" indent="0">
              <a:buNone/>
            </a:pPr>
            <a:r>
              <a:rPr lang="hr-HR" sz="7000" dirty="0" smtClean="0"/>
              <a:t>   -  karst matrix flow</a:t>
            </a:r>
          </a:p>
          <a:p>
            <a:pPr marL="0" indent="0">
              <a:buNone/>
            </a:pPr>
            <a:r>
              <a:rPr lang="hr-HR" sz="7000" dirty="0"/>
              <a:t> </a:t>
            </a:r>
            <a:r>
              <a:rPr lang="hr-HR" sz="7000" dirty="0" smtClean="0"/>
              <a:t>  -  deep karst conduit flow</a:t>
            </a:r>
          </a:p>
          <a:p>
            <a:pPr marL="0" indent="0">
              <a:buNone/>
            </a:pPr>
            <a:r>
              <a:rPr lang="hr-HR" sz="7000" dirty="0"/>
              <a:t> </a:t>
            </a:r>
            <a:r>
              <a:rPr lang="hr-HR" sz="7000" dirty="0" smtClean="0"/>
              <a:t>  -  fracture flow</a:t>
            </a:r>
          </a:p>
          <a:p>
            <a:endParaRPr lang="hr-HR" dirty="0"/>
          </a:p>
        </p:txBody>
      </p:sp>
    </p:spTree>
    <p:extLst>
      <p:ext uri="{BB962C8B-B14F-4D97-AF65-F5344CB8AC3E}">
        <p14:creationId xmlns:p14="http://schemas.microsoft.com/office/powerpoint/2010/main" val="2938168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Problem </a:t>
            </a:r>
            <a:r>
              <a:rPr lang="hr-HR" b="1" dirty="0" smtClean="0"/>
              <a:t>formulation and </a:t>
            </a:r>
            <a:r>
              <a:rPr lang="hr-HR" b="1" dirty="0"/>
              <a:t>methodology</a:t>
            </a:r>
          </a:p>
        </p:txBody>
      </p:sp>
      <p:sp>
        <p:nvSpPr>
          <p:cNvPr id="3" name="Content Placeholder 2"/>
          <p:cNvSpPr>
            <a:spLocks noGrp="1"/>
          </p:cNvSpPr>
          <p:nvPr>
            <p:ph idx="1"/>
          </p:nvPr>
        </p:nvSpPr>
        <p:spPr/>
        <p:txBody>
          <a:bodyPr>
            <a:normAutofit lnSpcReduction="10000"/>
          </a:bodyPr>
          <a:lstStyle/>
          <a:p>
            <a:r>
              <a:rPr lang="hr-HR" sz="3200" dirty="0" err="1" smtClean="0"/>
              <a:t>Discrete</a:t>
            </a:r>
            <a:r>
              <a:rPr lang="hr-HR" sz="3200" dirty="0" smtClean="0"/>
              <a:t>-</a:t>
            </a:r>
            <a:r>
              <a:rPr lang="hr-HR" sz="3200" dirty="0" err="1" smtClean="0"/>
              <a:t>continuum</a:t>
            </a:r>
            <a:r>
              <a:rPr lang="hr-HR" sz="3200" dirty="0" smtClean="0"/>
              <a:t> </a:t>
            </a:r>
            <a:r>
              <a:rPr lang="hr-HR" sz="3200" dirty="0"/>
              <a:t>(hybrid) </a:t>
            </a:r>
            <a:r>
              <a:rPr lang="hr-HR" sz="3200" dirty="0" smtClean="0"/>
              <a:t>approach is used to </a:t>
            </a:r>
            <a:r>
              <a:rPr lang="hr-HR" sz="3200" dirty="0" err="1" smtClean="0"/>
              <a:t>couple</a:t>
            </a:r>
            <a:r>
              <a:rPr lang="hr-HR" sz="3200" dirty="0" smtClean="0"/>
              <a:t> (Malenica et al., 2018):</a:t>
            </a:r>
          </a:p>
          <a:p>
            <a:endParaRPr lang="hr-HR" sz="3200" dirty="0"/>
          </a:p>
          <a:p>
            <a:pPr>
              <a:buFontTx/>
              <a:buChar char="-"/>
            </a:pPr>
            <a:r>
              <a:rPr lang="hr-HR" sz="3200" dirty="0" smtClean="0"/>
              <a:t>3D subsurface matrix  flow </a:t>
            </a:r>
            <a:r>
              <a:rPr lang="hr-HR" sz="3200" dirty="0" err="1" smtClean="0"/>
              <a:t>and</a:t>
            </a:r>
            <a:r>
              <a:rPr lang="hr-HR" sz="3200" dirty="0" smtClean="0"/>
              <a:t> transport</a:t>
            </a:r>
          </a:p>
          <a:p>
            <a:pPr marL="0" indent="0">
              <a:buNone/>
            </a:pPr>
            <a:endParaRPr lang="hr-HR" sz="3200" dirty="0" smtClean="0"/>
          </a:p>
          <a:p>
            <a:pPr>
              <a:buFontTx/>
              <a:buChar char="-"/>
            </a:pPr>
            <a:r>
              <a:rPr lang="hr-HR" sz="3200" dirty="0" smtClean="0"/>
              <a:t>2D </a:t>
            </a:r>
            <a:r>
              <a:rPr lang="hr-HR" sz="3200" dirty="0" err="1" smtClean="0"/>
              <a:t>runoff</a:t>
            </a:r>
            <a:r>
              <a:rPr lang="hr-HR" sz="3200" dirty="0" smtClean="0"/>
              <a:t> </a:t>
            </a:r>
            <a:r>
              <a:rPr lang="hr-HR" sz="3200" dirty="0" err="1" smtClean="0"/>
              <a:t>surface</a:t>
            </a:r>
            <a:r>
              <a:rPr lang="hr-HR" sz="3200" dirty="0" smtClean="0"/>
              <a:t> </a:t>
            </a:r>
            <a:r>
              <a:rPr lang="hr-HR" sz="3200" dirty="0" err="1"/>
              <a:t>flow</a:t>
            </a:r>
            <a:r>
              <a:rPr lang="hr-HR" sz="3200" dirty="0"/>
              <a:t> </a:t>
            </a:r>
            <a:r>
              <a:rPr lang="hr-HR" sz="3200" dirty="0" err="1"/>
              <a:t>and</a:t>
            </a:r>
            <a:r>
              <a:rPr lang="hr-HR" sz="3200" dirty="0"/>
              <a:t> </a:t>
            </a:r>
            <a:r>
              <a:rPr lang="hr-HR" sz="3200" dirty="0" smtClean="0"/>
              <a:t>transport</a:t>
            </a:r>
          </a:p>
          <a:p>
            <a:pPr>
              <a:buFontTx/>
              <a:buChar char="-"/>
            </a:pPr>
            <a:endParaRPr lang="hr-HR" sz="3200" dirty="0" smtClean="0"/>
          </a:p>
          <a:p>
            <a:pPr>
              <a:buFontTx/>
              <a:buChar char="-"/>
            </a:pPr>
            <a:r>
              <a:rPr lang="hr-HR" sz="3200" dirty="0" smtClean="0"/>
              <a:t>1D </a:t>
            </a:r>
            <a:r>
              <a:rPr lang="hr-HR" sz="3200" dirty="0" err="1" smtClean="0"/>
              <a:t>flow</a:t>
            </a:r>
            <a:r>
              <a:rPr lang="hr-HR" sz="3200" dirty="0" smtClean="0"/>
              <a:t> </a:t>
            </a:r>
            <a:r>
              <a:rPr lang="hr-HR" sz="3200" dirty="0" err="1"/>
              <a:t>and</a:t>
            </a:r>
            <a:r>
              <a:rPr lang="hr-HR" sz="3200" dirty="0"/>
              <a:t> </a:t>
            </a:r>
            <a:r>
              <a:rPr lang="hr-HR" sz="3200" dirty="0" smtClean="0"/>
              <a:t>transport </a:t>
            </a:r>
            <a:r>
              <a:rPr lang="hr-HR" sz="3200" dirty="0" err="1"/>
              <a:t>in</a:t>
            </a:r>
            <a:r>
              <a:rPr lang="hr-HR" sz="3200" dirty="0"/>
              <a:t> </a:t>
            </a:r>
            <a:r>
              <a:rPr lang="hr-HR" sz="3200" dirty="0" smtClean="0"/>
              <a:t>chanels,rivers and conduits</a:t>
            </a:r>
            <a:endParaRPr lang="hr-HR" sz="3200" dirty="0"/>
          </a:p>
        </p:txBody>
      </p:sp>
    </p:spTree>
    <p:extLst>
      <p:ext uri="{BB962C8B-B14F-4D97-AF65-F5344CB8AC3E}">
        <p14:creationId xmlns:p14="http://schemas.microsoft.com/office/powerpoint/2010/main" val="1595741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duotone>
              <a:prstClr val="black"/>
              <a:schemeClr val="tx2">
                <a:tint val="45000"/>
                <a:satMod val="400000"/>
              </a:schemeClr>
            </a:duotone>
          </a:blip>
          <a:stretch>
            <a:fillRect/>
          </a:stretch>
        </p:blipFill>
        <p:spPr>
          <a:xfrm>
            <a:off x="2683452" y="1982385"/>
            <a:ext cx="5552764" cy="967720"/>
          </a:xfrm>
          <a:prstGeom prst="rect">
            <a:avLst/>
          </a:prstGeom>
          <a:blipFill dpi="0" rotWithShape="1">
            <a:blip r:embed="rId3">
              <a:alphaModFix amt="75000"/>
              <a:duotone>
                <a:prstClr val="black"/>
                <a:schemeClr val="tx2">
                  <a:tint val="45000"/>
                  <a:satMod val="400000"/>
                </a:schemeClr>
              </a:duotone>
            </a:blip>
            <a:srcRect/>
            <a:tile tx="0" ty="0" sx="100000" sy="100000" flip="none" algn="tl"/>
          </a:blipFill>
        </p:spPr>
      </p:pic>
      <p:sp>
        <p:nvSpPr>
          <p:cNvPr id="4" name="Title 1"/>
          <p:cNvSpPr>
            <a:spLocks noGrp="1"/>
          </p:cNvSpPr>
          <p:nvPr>
            <p:ph type="title"/>
          </p:nvPr>
        </p:nvSpPr>
        <p:spPr>
          <a:xfrm>
            <a:off x="838199" y="80431"/>
            <a:ext cx="10515600" cy="1231465"/>
          </a:xfrm>
        </p:spPr>
        <p:txBody>
          <a:bodyPr>
            <a:normAutofit/>
          </a:bodyPr>
          <a:lstStyle/>
          <a:p>
            <a:r>
              <a:rPr lang="hr-HR" b="1" dirty="0" err="1" smtClean="0"/>
              <a:t>Matematical</a:t>
            </a:r>
            <a:r>
              <a:rPr lang="hr-HR" b="1" dirty="0" smtClean="0"/>
              <a:t> </a:t>
            </a:r>
            <a:r>
              <a:rPr lang="hr-HR" b="1" dirty="0" err="1" smtClean="0"/>
              <a:t>modeling</a:t>
            </a:r>
            <a:r>
              <a:rPr lang="hr-HR" b="1" dirty="0" smtClean="0"/>
              <a:t> (</a:t>
            </a:r>
            <a:r>
              <a:rPr lang="hr-HR" b="1" dirty="0" err="1" smtClean="0"/>
              <a:t>flow</a:t>
            </a:r>
            <a:r>
              <a:rPr lang="hr-HR" b="1" dirty="0" smtClean="0"/>
              <a:t>)</a:t>
            </a:r>
            <a:endParaRPr lang="hr-HR" b="1" dirty="0"/>
          </a:p>
        </p:txBody>
      </p:sp>
      <p:sp>
        <p:nvSpPr>
          <p:cNvPr id="6" name="Rectangle 5"/>
          <p:cNvSpPr/>
          <p:nvPr/>
        </p:nvSpPr>
        <p:spPr>
          <a:xfrm>
            <a:off x="741829" y="1252810"/>
            <a:ext cx="9342697" cy="707886"/>
          </a:xfrm>
          <a:prstGeom prst="rect">
            <a:avLst/>
          </a:prstGeom>
        </p:spPr>
        <p:txBody>
          <a:bodyPr wrap="square">
            <a:spAutoFit/>
          </a:bodyPr>
          <a:lstStyle/>
          <a:p>
            <a:pPr algn="just"/>
            <a:r>
              <a:rPr lang="hr-HR" dirty="0" smtClean="0">
                <a:latin typeface="Times New Roman" panose="02020603050405020304" pitchFamily="18" charset="0"/>
                <a:cs typeface="Times New Roman" panose="02020603050405020304" pitchFamily="18" charset="0"/>
              </a:rPr>
              <a:t> </a:t>
            </a:r>
            <a:r>
              <a:rPr lang="hr-HR" sz="2000" dirty="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low </a:t>
            </a:r>
            <a:r>
              <a:rPr lang="en-US" sz="2000" dirty="0">
                <a:latin typeface="Times New Roman" panose="02020603050405020304" pitchFamily="18" charset="0"/>
                <a:cs typeface="Times New Roman" panose="02020603050405020304" pitchFamily="18" charset="0"/>
              </a:rPr>
              <a:t>in the karst matrix is based on the governing equation </a:t>
            </a:r>
            <a:r>
              <a:rPr lang="en-US" sz="2000" dirty="0" smtClean="0">
                <a:latin typeface="Times New Roman" panose="02020603050405020304" pitchFamily="18" charset="0"/>
                <a:cs typeface="Times New Roman" panose="02020603050405020304" pitchFamily="18" charset="0"/>
              </a:rPr>
              <a:t>for</a:t>
            </a:r>
            <a:r>
              <a:rPr lang="hr-H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variably </a:t>
            </a:r>
            <a:r>
              <a:rPr lang="en-US" sz="2000" dirty="0">
                <a:latin typeface="Times New Roman" panose="02020603050405020304" pitchFamily="18" charset="0"/>
                <a:cs typeface="Times New Roman" panose="02020603050405020304" pitchFamily="18" charset="0"/>
              </a:rPr>
              <a:t>saturated subsurface flow in a porous </a:t>
            </a:r>
            <a:r>
              <a:rPr lang="en-US" sz="2000" dirty="0" smtClean="0">
                <a:latin typeface="Times New Roman" panose="02020603050405020304" pitchFamily="18" charset="0"/>
                <a:cs typeface="Times New Roman" panose="02020603050405020304" pitchFamily="18" charset="0"/>
              </a:rPr>
              <a:t>medium</a:t>
            </a:r>
            <a:r>
              <a:rPr lang="hr-HR" sz="2000" dirty="0" smtClean="0">
                <a:latin typeface="Times New Roman" panose="02020603050405020304" pitchFamily="18" charset="0"/>
                <a:cs typeface="Times New Roman" panose="02020603050405020304" pitchFamily="18" charset="0"/>
              </a:rPr>
              <a:t> – 3D </a:t>
            </a:r>
            <a:r>
              <a:rPr lang="hr-HR" sz="2000" dirty="0" err="1" smtClean="0">
                <a:latin typeface="Times New Roman" panose="02020603050405020304" pitchFamily="18" charset="0"/>
                <a:cs typeface="Times New Roman" panose="02020603050405020304" pitchFamily="18" charset="0"/>
              </a:rPr>
              <a:t>Richards</a:t>
            </a:r>
            <a:r>
              <a:rPr lang="hr-HR" sz="2000" dirty="0" smtClean="0">
                <a:latin typeface="Times New Roman" panose="02020603050405020304" pitchFamily="18" charset="0"/>
                <a:cs typeface="Times New Roman" panose="02020603050405020304" pitchFamily="18" charset="0"/>
              </a:rPr>
              <a:t> </a:t>
            </a:r>
            <a:r>
              <a:rPr lang="hr-HR" sz="2000" dirty="0" err="1" smtClean="0">
                <a:latin typeface="Times New Roman" panose="02020603050405020304" pitchFamily="18" charset="0"/>
                <a:cs typeface="Times New Roman" panose="02020603050405020304" pitchFamily="18" charset="0"/>
              </a:rPr>
              <a:t>equation</a:t>
            </a:r>
            <a:r>
              <a:rPr lang="hr-HR" sz="2000" dirty="0" smtClean="0">
                <a:latin typeface="Times New Roman" panose="02020603050405020304" pitchFamily="18" charset="0"/>
                <a:cs typeface="Times New Roman" panose="02020603050405020304" pitchFamily="18" charset="0"/>
              </a:rPr>
              <a:t>:</a:t>
            </a:r>
            <a:endParaRPr lang="hr-HR"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741829" y="3148227"/>
            <a:ext cx="10422560" cy="707886"/>
          </a:xfrm>
          <a:prstGeom prst="rect">
            <a:avLst/>
          </a:prstGeom>
        </p:spPr>
        <p:txBody>
          <a:bodyPr wrap="square">
            <a:spAutoFit/>
          </a:bodyPr>
          <a:lstStyle/>
          <a:p>
            <a:r>
              <a:rPr lang="en-US" sz="2000" dirty="0"/>
              <a:t>The one-dimensional flow in karst conduits</a:t>
            </a:r>
            <a:r>
              <a:rPr lang="hr-HR" sz="2000" dirty="0"/>
              <a:t> </a:t>
            </a:r>
            <a:r>
              <a:rPr lang="hr-HR" sz="2000" dirty="0" err="1"/>
              <a:t>and</a:t>
            </a:r>
            <a:r>
              <a:rPr lang="hr-HR" sz="2000" dirty="0"/>
              <a:t> </a:t>
            </a:r>
            <a:r>
              <a:rPr lang="hr-HR" sz="2000" dirty="0" err="1"/>
              <a:t>channels</a:t>
            </a:r>
            <a:r>
              <a:rPr lang="en-US" sz="2000" dirty="0"/>
              <a:t> in the l-direction is given by</a:t>
            </a:r>
            <a:r>
              <a:rPr lang="hr-HR" sz="2000" dirty="0"/>
              <a:t> -1D </a:t>
            </a:r>
            <a:r>
              <a:rPr lang="hr-HR" sz="2000" dirty="0" err="1"/>
              <a:t>noninertia</a:t>
            </a:r>
            <a:r>
              <a:rPr lang="hr-HR" sz="2000" dirty="0"/>
              <a:t> </a:t>
            </a:r>
            <a:r>
              <a:rPr lang="hr-HR" sz="2000" dirty="0" err="1"/>
              <a:t>wave</a:t>
            </a:r>
            <a:r>
              <a:rPr lang="hr-HR" sz="2000" dirty="0"/>
              <a:t> </a:t>
            </a:r>
            <a:r>
              <a:rPr lang="hr-HR" sz="2000" dirty="0" err="1" smtClean="0"/>
              <a:t>equation</a:t>
            </a:r>
            <a:r>
              <a:rPr lang="hr-HR" sz="2000" dirty="0" smtClean="0"/>
              <a:t>:</a:t>
            </a:r>
            <a:endParaRPr lang="hr-HR" sz="2000" dirty="0"/>
          </a:p>
        </p:txBody>
      </p:sp>
      <p:pic>
        <p:nvPicPr>
          <p:cNvPr id="7" name="Content Placeholder 3"/>
          <p:cNvPicPr>
            <a:picLocks noChangeAspect="1"/>
          </p:cNvPicPr>
          <p:nvPr/>
        </p:nvPicPr>
        <p:blipFill>
          <a:blip r:embed="rId4">
            <a:duotone>
              <a:prstClr val="black"/>
              <a:schemeClr val="tx2">
                <a:tint val="45000"/>
                <a:satMod val="400000"/>
              </a:schemeClr>
            </a:duotone>
          </a:blip>
          <a:stretch>
            <a:fillRect/>
          </a:stretch>
        </p:blipFill>
        <p:spPr>
          <a:xfrm>
            <a:off x="2683452" y="4054235"/>
            <a:ext cx="4447186" cy="1174491"/>
          </a:xfrm>
          <a:prstGeom prst="rect">
            <a:avLst/>
          </a:prstGeom>
        </p:spPr>
      </p:pic>
      <p:pic>
        <p:nvPicPr>
          <p:cNvPr id="8" name="Content Placeholder 3"/>
          <p:cNvPicPr>
            <a:picLocks noChangeAspect="1"/>
          </p:cNvPicPr>
          <p:nvPr/>
        </p:nvPicPr>
        <p:blipFill>
          <a:blip r:embed="rId5">
            <a:duotone>
              <a:prstClr val="black"/>
              <a:schemeClr val="tx2">
                <a:tint val="45000"/>
                <a:satMod val="400000"/>
              </a:schemeClr>
            </a:duotone>
          </a:blip>
          <a:stretch>
            <a:fillRect/>
          </a:stretch>
        </p:blipFill>
        <p:spPr>
          <a:xfrm>
            <a:off x="1382618" y="5788305"/>
            <a:ext cx="3645731" cy="797752"/>
          </a:xfrm>
          <a:prstGeom prst="rect">
            <a:avLst/>
          </a:prstGeom>
        </p:spPr>
      </p:pic>
      <p:sp>
        <p:nvSpPr>
          <p:cNvPr id="9" name="Title 1"/>
          <p:cNvSpPr txBox="1">
            <a:spLocks/>
          </p:cNvSpPr>
          <p:nvPr/>
        </p:nvSpPr>
        <p:spPr>
          <a:xfrm>
            <a:off x="838199" y="5280202"/>
            <a:ext cx="6660473" cy="6160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mn-lt"/>
              </a:rPr>
              <a:t>Exchange of Water Between the Matrix and </a:t>
            </a:r>
            <a:r>
              <a:rPr lang="hr-HR" sz="2000" dirty="0" smtClean="0">
                <a:latin typeface="+mn-lt"/>
              </a:rPr>
              <a:t>c</a:t>
            </a:r>
            <a:r>
              <a:rPr lang="en-US" sz="2000" dirty="0" err="1" smtClean="0">
                <a:latin typeface="+mn-lt"/>
              </a:rPr>
              <a:t>onduit</a:t>
            </a:r>
            <a:r>
              <a:rPr lang="en-US" sz="2000" dirty="0" smtClean="0">
                <a:latin typeface="+mn-lt"/>
              </a:rPr>
              <a:t> Flow</a:t>
            </a:r>
            <a:r>
              <a:rPr lang="hr-HR" sz="2000" dirty="0" smtClean="0"/>
              <a:t/>
            </a:r>
            <a:br>
              <a:rPr lang="hr-HR" sz="2000" dirty="0" smtClean="0"/>
            </a:br>
            <a:endParaRPr lang="hr-HR" sz="2000" dirty="0"/>
          </a:p>
        </p:txBody>
      </p:sp>
      <p:sp>
        <p:nvSpPr>
          <p:cNvPr id="10" name="Rectangle 9"/>
          <p:cNvSpPr/>
          <p:nvPr/>
        </p:nvSpPr>
        <p:spPr>
          <a:xfrm>
            <a:off x="5299033" y="5641013"/>
            <a:ext cx="6917289" cy="400110"/>
          </a:xfrm>
          <a:prstGeom prst="rect">
            <a:avLst/>
          </a:prstGeom>
        </p:spPr>
        <p:txBody>
          <a:bodyPr wrap="square">
            <a:spAutoFit/>
          </a:bodyPr>
          <a:lstStyle/>
          <a:p>
            <a:r>
              <a:rPr lang="hr-HR" sz="2000" dirty="0" smtClean="0">
                <a:latin typeface="+mj-lt"/>
              </a:rPr>
              <a:t>- </a:t>
            </a:r>
            <a:r>
              <a:rPr lang="en-US" sz="2000" dirty="0" smtClean="0"/>
              <a:t>H </a:t>
            </a:r>
            <a:r>
              <a:rPr lang="en-US" sz="2000" dirty="0"/>
              <a:t>is the hydraulic (</a:t>
            </a:r>
            <a:r>
              <a:rPr lang="en-US" sz="2000" dirty="0" err="1"/>
              <a:t>piezometric</a:t>
            </a:r>
            <a:r>
              <a:rPr lang="en-US" sz="2000" dirty="0"/>
              <a:t>) </a:t>
            </a:r>
            <a:r>
              <a:rPr lang="en-US" sz="2000" dirty="0" smtClean="0"/>
              <a:t>head</a:t>
            </a:r>
            <a:r>
              <a:rPr lang="hr-HR" sz="2000" dirty="0" smtClean="0"/>
              <a:t> in Matrix</a:t>
            </a:r>
            <a:r>
              <a:rPr lang="en-US" sz="2000" dirty="0" smtClean="0"/>
              <a:t> </a:t>
            </a:r>
            <a:r>
              <a:rPr lang="en-US" sz="2000" dirty="0"/>
              <a:t>(L),</a:t>
            </a:r>
            <a:endParaRPr lang="hr-HR" sz="2000" dirty="0"/>
          </a:p>
        </p:txBody>
      </p:sp>
      <p:sp>
        <p:nvSpPr>
          <p:cNvPr id="11" name="Rectangle 10"/>
          <p:cNvSpPr/>
          <p:nvPr/>
        </p:nvSpPr>
        <p:spPr>
          <a:xfrm>
            <a:off x="5299033" y="6001824"/>
            <a:ext cx="6756520" cy="400110"/>
          </a:xfrm>
          <a:prstGeom prst="rect">
            <a:avLst/>
          </a:prstGeom>
        </p:spPr>
        <p:txBody>
          <a:bodyPr wrap="square">
            <a:spAutoFit/>
          </a:bodyPr>
          <a:lstStyle/>
          <a:p>
            <a:r>
              <a:rPr lang="hr-HR" sz="2000" dirty="0" smtClean="0"/>
              <a:t>- h </a:t>
            </a:r>
            <a:r>
              <a:rPr lang="en-US" sz="2000" dirty="0" smtClean="0"/>
              <a:t>is </a:t>
            </a:r>
            <a:r>
              <a:rPr lang="en-US" sz="2000" dirty="0"/>
              <a:t>the hydraulic (</a:t>
            </a:r>
            <a:r>
              <a:rPr lang="en-US" sz="2000" dirty="0" err="1"/>
              <a:t>piezometric</a:t>
            </a:r>
            <a:r>
              <a:rPr lang="en-US" sz="2000" dirty="0"/>
              <a:t>) </a:t>
            </a:r>
            <a:r>
              <a:rPr lang="en-US" sz="2000" dirty="0" smtClean="0"/>
              <a:t>head</a:t>
            </a:r>
            <a:r>
              <a:rPr lang="hr-HR" sz="2000" dirty="0" smtClean="0"/>
              <a:t> in Conduits</a:t>
            </a:r>
            <a:r>
              <a:rPr lang="en-US" sz="2000" dirty="0" smtClean="0"/>
              <a:t> </a:t>
            </a:r>
            <a:r>
              <a:rPr lang="en-US" sz="2000" dirty="0"/>
              <a:t>(L),</a:t>
            </a:r>
            <a:endParaRPr lang="hr-HR" sz="2000" dirty="0"/>
          </a:p>
        </p:txBody>
      </p:sp>
      <p:sp>
        <p:nvSpPr>
          <p:cNvPr id="12" name="Rectangle 11"/>
          <p:cNvSpPr/>
          <p:nvPr/>
        </p:nvSpPr>
        <p:spPr>
          <a:xfrm>
            <a:off x="5299033" y="6357518"/>
            <a:ext cx="6623170" cy="400110"/>
          </a:xfrm>
          <a:prstGeom prst="rect">
            <a:avLst/>
          </a:prstGeom>
        </p:spPr>
        <p:txBody>
          <a:bodyPr wrap="square">
            <a:spAutoFit/>
          </a:bodyPr>
          <a:lstStyle/>
          <a:p>
            <a:r>
              <a:rPr lang="hr-HR" sz="2000" dirty="0" smtClean="0"/>
              <a:t>- </a:t>
            </a:r>
            <a:r>
              <a:rPr lang="hr-HR" sz="2000" dirty="0" smtClean="0">
                <a:latin typeface="Symbol" panose="05050102010706020507" pitchFamily="18" charset="2"/>
              </a:rPr>
              <a:t>a</a:t>
            </a:r>
            <a:r>
              <a:rPr lang="hr-HR" sz="2000" baseline="-25000" dirty="0" smtClean="0"/>
              <a:t>ex</a:t>
            </a:r>
            <a:r>
              <a:rPr lang="hr-HR" sz="2000" dirty="0" smtClean="0"/>
              <a:t> </a:t>
            </a:r>
            <a:r>
              <a:rPr lang="fr-FR" sz="2000" dirty="0"/>
              <a:t>exchange coefficient (</a:t>
            </a:r>
            <a:r>
              <a:rPr lang="fr-FR" sz="2000" dirty="0" smtClean="0"/>
              <a:t>T</a:t>
            </a:r>
            <a:r>
              <a:rPr lang="hr-HR" sz="2000" baseline="30000" dirty="0" smtClean="0"/>
              <a:t>-1</a:t>
            </a:r>
            <a:r>
              <a:rPr lang="fr-FR" sz="2000" dirty="0" smtClean="0"/>
              <a:t>),</a:t>
            </a:r>
            <a:endParaRPr lang="hr-HR" sz="2000" dirty="0"/>
          </a:p>
        </p:txBody>
      </p:sp>
    </p:spTree>
    <p:extLst>
      <p:ext uri="{BB962C8B-B14F-4D97-AF65-F5344CB8AC3E}">
        <p14:creationId xmlns:p14="http://schemas.microsoft.com/office/powerpoint/2010/main" val="1234676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960429" cy="1325563"/>
          </a:xfrm>
        </p:spPr>
        <p:txBody>
          <a:bodyPr>
            <a:normAutofit/>
          </a:bodyPr>
          <a:lstStyle/>
          <a:p>
            <a:r>
              <a:rPr lang="en-US" sz="3600" dirty="0">
                <a:latin typeface="+mn-lt"/>
              </a:rPr>
              <a:t>Mass </a:t>
            </a:r>
            <a:r>
              <a:rPr lang="en-US" sz="3600" dirty="0" smtClean="0">
                <a:latin typeface="+mn-lt"/>
              </a:rPr>
              <a:t>transport </a:t>
            </a:r>
            <a:r>
              <a:rPr lang="en-US" sz="3600" dirty="0">
                <a:latin typeface="+mn-lt"/>
              </a:rPr>
              <a:t>in </a:t>
            </a:r>
            <a:r>
              <a:rPr lang="hr-HR" sz="3600" dirty="0" smtClean="0">
                <a:latin typeface="+mn-lt"/>
              </a:rPr>
              <a:t>all</a:t>
            </a:r>
            <a:r>
              <a:rPr lang="en-US" sz="3600" dirty="0" smtClean="0">
                <a:latin typeface="+mn-lt"/>
              </a:rPr>
              <a:t> domains</a:t>
            </a:r>
            <a:r>
              <a:rPr lang="hr-HR" sz="3600" dirty="0" smtClean="0">
                <a:latin typeface="+mn-lt"/>
              </a:rPr>
              <a:t> </a:t>
            </a:r>
            <a:r>
              <a:rPr lang="en-US" sz="3600" dirty="0" smtClean="0">
                <a:latin typeface="+mn-lt"/>
              </a:rPr>
              <a:t>are described</a:t>
            </a:r>
            <a:r>
              <a:rPr lang="hr-HR" sz="3600" dirty="0" smtClean="0">
                <a:latin typeface="+mn-lt"/>
              </a:rPr>
              <a:t> </a:t>
            </a:r>
            <a:r>
              <a:rPr lang="en-US" sz="3600" dirty="0" smtClean="0">
                <a:latin typeface="+mn-lt"/>
              </a:rPr>
              <a:t>by </a:t>
            </a:r>
            <a:r>
              <a:rPr lang="hr-HR" sz="3600" dirty="0" smtClean="0">
                <a:latin typeface="+mn-lt"/>
              </a:rPr>
              <a:t>A</a:t>
            </a:r>
            <a:r>
              <a:rPr lang="en-US" sz="3600" dirty="0" err="1" smtClean="0">
                <a:latin typeface="+mn-lt"/>
              </a:rPr>
              <a:t>dvection</a:t>
            </a:r>
            <a:r>
              <a:rPr lang="en-US" sz="3600" dirty="0" smtClean="0">
                <a:latin typeface="+mn-lt"/>
              </a:rPr>
              <a:t>-</a:t>
            </a:r>
            <a:r>
              <a:rPr lang="hr-HR" sz="3600" dirty="0" smtClean="0">
                <a:latin typeface="+mn-lt"/>
              </a:rPr>
              <a:t>D</a:t>
            </a:r>
            <a:r>
              <a:rPr lang="en-US" sz="3600" dirty="0" err="1" smtClean="0">
                <a:latin typeface="+mn-lt"/>
              </a:rPr>
              <a:t>ispersion</a:t>
            </a:r>
            <a:r>
              <a:rPr lang="en-US" sz="3600" dirty="0" smtClean="0">
                <a:latin typeface="+mn-lt"/>
              </a:rPr>
              <a:t> </a:t>
            </a:r>
            <a:r>
              <a:rPr lang="hr-HR" sz="3600" dirty="0" smtClean="0">
                <a:latin typeface="+mn-lt"/>
              </a:rPr>
              <a:t>E</a:t>
            </a:r>
            <a:r>
              <a:rPr lang="en-US" sz="3600" dirty="0" err="1" smtClean="0">
                <a:latin typeface="+mn-lt"/>
              </a:rPr>
              <a:t>quation</a:t>
            </a:r>
            <a:r>
              <a:rPr lang="hr-HR" sz="3600" dirty="0" smtClean="0">
                <a:latin typeface="+mn-lt"/>
              </a:rPr>
              <a:t> (</a:t>
            </a:r>
            <a:r>
              <a:rPr lang="hr-HR" sz="3600" dirty="0" err="1" smtClean="0">
                <a:latin typeface="+mn-lt"/>
              </a:rPr>
              <a:t>Yeh</a:t>
            </a:r>
            <a:r>
              <a:rPr lang="hr-HR" sz="3600" dirty="0" smtClean="0">
                <a:latin typeface="+mn-lt"/>
              </a:rPr>
              <a:t> et al., 2006)</a:t>
            </a:r>
            <a:endParaRPr lang="hr-HR" sz="3600" dirty="0">
              <a:latin typeface="+mn-lt"/>
            </a:endParaRPr>
          </a:p>
        </p:txBody>
      </p:sp>
      <p:pic>
        <p:nvPicPr>
          <p:cNvPr id="4" name="Content Placeholder 3"/>
          <p:cNvPicPr>
            <a:picLocks noGrp="1" noChangeAspect="1"/>
          </p:cNvPicPr>
          <p:nvPr>
            <p:ph idx="1"/>
          </p:nvPr>
        </p:nvPicPr>
        <p:blipFill>
          <a:blip r:embed="rId2">
            <a:duotone>
              <a:prstClr val="black"/>
              <a:schemeClr val="tx2">
                <a:tint val="45000"/>
                <a:satMod val="400000"/>
              </a:schemeClr>
            </a:duotone>
          </a:blip>
          <a:stretch>
            <a:fillRect/>
          </a:stretch>
        </p:blipFill>
        <p:spPr>
          <a:xfrm>
            <a:off x="2289524" y="2041865"/>
            <a:ext cx="7711726" cy="1686682"/>
          </a:xfrm>
          <a:prstGeom prst="rect">
            <a:avLst/>
          </a:prstGeom>
        </p:spPr>
      </p:pic>
      <p:sp>
        <p:nvSpPr>
          <p:cNvPr id="3" name="TextBox 2"/>
          <p:cNvSpPr txBox="1"/>
          <p:nvPr/>
        </p:nvSpPr>
        <p:spPr>
          <a:xfrm>
            <a:off x="1269507" y="4119239"/>
            <a:ext cx="7102136" cy="523220"/>
          </a:xfrm>
          <a:prstGeom prst="rect">
            <a:avLst/>
          </a:prstGeom>
          <a:noFill/>
        </p:spPr>
        <p:txBody>
          <a:bodyPr wrap="square" rtlCol="0">
            <a:spAutoFit/>
          </a:bodyPr>
          <a:lstStyle/>
          <a:p>
            <a:r>
              <a:rPr lang="hr-HR" sz="2800" dirty="0" smtClean="0"/>
              <a:t>Exchange </a:t>
            </a:r>
            <a:r>
              <a:rPr lang="hr-HR" sz="2800" dirty="0" err="1" smtClean="0"/>
              <a:t>flux</a:t>
            </a:r>
            <a:r>
              <a:rPr lang="hr-HR" sz="2800" dirty="0" smtClean="0"/>
              <a:t> </a:t>
            </a:r>
            <a:r>
              <a:rPr lang="hr-HR" sz="2800" dirty="0" err="1" smtClean="0"/>
              <a:t>between</a:t>
            </a:r>
            <a:r>
              <a:rPr lang="hr-HR" sz="2800" dirty="0" smtClean="0"/>
              <a:t> </a:t>
            </a:r>
            <a:r>
              <a:rPr lang="hr-HR" sz="2800" dirty="0" err="1" smtClean="0"/>
              <a:t>matrix</a:t>
            </a:r>
            <a:r>
              <a:rPr lang="hr-HR" sz="2800" dirty="0" smtClean="0"/>
              <a:t> </a:t>
            </a:r>
            <a:r>
              <a:rPr lang="hr-HR" sz="2800" dirty="0" err="1" smtClean="0"/>
              <a:t>and</a:t>
            </a:r>
            <a:r>
              <a:rPr lang="hr-HR" sz="2800" dirty="0" smtClean="0"/>
              <a:t> </a:t>
            </a:r>
            <a:r>
              <a:rPr lang="hr-HR" sz="2800" dirty="0" err="1" smtClean="0"/>
              <a:t>conduits</a:t>
            </a:r>
            <a:r>
              <a:rPr lang="hr-HR" sz="2800" dirty="0" smtClean="0"/>
              <a:t>:</a:t>
            </a:r>
            <a:endParaRPr lang="hr-HR" sz="2800" dirty="0"/>
          </a:p>
        </p:txBody>
      </p:sp>
      <mc:AlternateContent xmlns:mc="http://schemas.openxmlformats.org/markup-compatibility/2006">
        <mc:Choice xmlns:a14="http://schemas.microsoft.com/office/drawing/2010/main" Requires="a14">
          <p:sp>
            <p:nvSpPr>
              <p:cNvPr id="7" name="Rectangle 6"/>
              <p:cNvSpPr/>
              <p:nvPr/>
            </p:nvSpPr>
            <p:spPr>
              <a:xfrm>
                <a:off x="1646798" y="4888089"/>
                <a:ext cx="2224455" cy="491288"/>
              </a:xfrm>
              <a:prstGeom prst="rect">
                <a:avLst/>
              </a:prstGeom>
              <a:solidFill>
                <a:schemeClr val="tx2">
                  <a:lumMod val="40000"/>
                  <a:lumOff val="60000"/>
                </a:schemeClr>
              </a:solidFill>
            </p:spPr>
            <p:txBody>
              <a:bodyPr wrap="none">
                <a:spAutoFit/>
              </a:bodyPr>
              <a:lstStyle/>
              <a:p>
                <a:pPr algn="just"/>
                <a14:m>
                  <m:oMathPara xmlns:m="http://schemas.openxmlformats.org/officeDocument/2006/math">
                    <m:oMathParaPr>
                      <m:jc m:val="centerGroup"/>
                    </m:oMathParaPr>
                    <m:oMath xmlns:m="http://schemas.openxmlformats.org/officeDocument/2006/math">
                      <m:sSub>
                        <m:sSubPr>
                          <m:ctrlPr>
                            <a:rPr lang="hr-HR" sz="2400" i="1" smtClean="0">
                              <a:latin typeface="Cambria Math" panose="02040503050406030204" pitchFamily="18" charset="0"/>
                            </a:rPr>
                          </m:ctrlPr>
                        </m:sSubPr>
                        <m:e>
                          <m:r>
                            <a:rPr lang="hr-HR" sz="2400" b="0" i="1" smtClean="0">
                              <a:latin typeface="Cambria Math" panose="02040503050406030204" pitchFamily="18" charset="0"/>
                            </a:rPr>
                            <m:t>𝐽</m:t>
                          </m:r>
                        </m:e>
                        <m:sub>
                          <m:r>
                            <a:rPr lang="hr-HR" sz="2400" i="1">
                              <a:latin typeface="Cambria Math" panose="02040503050406030204" pitchFamily="18" charset="0"/>
                            </a:rPr>
                            <m:t>𝑒𝑥</m:t>
                          </m:r>
                        </m:sub>
                      </m:sSub>
                      <m:r>
                        <a:rPr lang="hr-HR" sz="2400" i="0">
                          <a:latin typeface="Cambria Math" panose="02040503050406030204" pitchFamily="18" charset="0"/>
                        </a:rPr>
                        <m:t>=</m:t>
                      </m:r>
                      <m:sSub>
                        <m:sSubPr>
                          <m:ctrlPr>
                            <a:rPr lang="hr-HR" sz="2400" i="1">
                              <a:latin typeface="Cambria Math" panose="02040503050406030204" pitchFamily="18" charset="0"/>
                            </a:rPr>
                          </m:ctrlPr>
                        </m:sSubPr>
                        <m:e>
                          <m:r>
                            <a:rPr lang="hr-HR" sz="2400" i="1">
                              <a:latin typeface="Cambria Math" panose="02040503050406030204" pitchFamily="18" charset="0"/>
                            </a:rPr>
                            <m:t>𝑞</m:t>
                          </m:r>
                        </m:e>
                        <m:sub>
                          <m:r>
                            <a:rPr lang="hr-HR" sz="2400" i="1">
                              <a:latin typeface="Cambria Math" panose="02040503050406030204" pitchFamily="18" charset="0"/>
                            </a:rPr>
                            <m:t>𝑒𝑥</m:t>
                          </m:r>
                        </m:sub>
                      </m:sSub>
                      <m:r>
                        <a:rPr lang="hr-HR" sz="2400" i="0">
                          <a:latin typeface="Cambria Math" panose="02040503050406030204" pitchFamily="18" charset="0"/>
                        </a:rPr>
                        <m:t>∙</m:t>
                      </m:r>
                      <m:sSub>
                        <m:sSubPr>
                          <m:ctrlPr>
                            <a:rPr lang="hr-HR" sz="2400" i="1">
                              <a:latin typeface="Cambria Math" panose="02040503050406030204" pitchFamily="18" charset="0"/>
                            </a:rPr>
                          </m:ctrlPr>
                        </m:sSubPr>
                        <m:e>
                          <m:r>
                            <a:rPr lang="hr-HR" sz="2400" i="1">
                              <a:latin typeface="Cambria Math" panose="02040503050406030204" pitchFamily="18" charset="0"/>
                            </a:rPr>
                            <m:t>𝑐</m:t>
                          </m:r>
                        </m:e>
                        <m:sub>
                          <m:r>
                            <a:rPr lang="hr-HR" sz="2400" i="1">
                              <a:latin typeface="Cambria Math" panose="02040503050406030204" pitchFamily="18" charset="0"/>
                            </a:rPr>
                            <m:t>𝑒𝑥𝑓</m:t>
                          </m:r>
                        </m:sub>
                      </m:sSub>
                    </m:oMath>
                  </m:oMathPara>
                </a14:m>
                <a:endParaRPr lang="hr-HR" sz="2400" dirty="0"/>
              </a:p>
            </p:txBody>
          </p:sp>
        </mc:Choice>
        <mc:Fallback>
          <p:sp>
            <p:nvSpPr>
              <p:cNvPr id="7" name="Rectangle 6"/>
              <p:cNvSpPr>
                <a:spLocks noRot="1" noChangeAspect="1" noMove="1" noResize="1" noEditPoints="1" noAdjustHandles="1" noChangeArrowheads="1" noChangeShapeType="1" noTextEdit="1"/>
              </p:cNvSpPr>
              <p:nvPr/>
            </p:nvSpPr>
            <p:spPr>
              <a:xfrm>
                <a:off x="1646798" y="4888089"/>
                <a:ext cx="2224455" cy="491288"/>
              </a:xfrm>
              <a:prstGeom prst="rect">
                <a:avLst/>
              </a:prstGeom>
              <a:blipFill>
                <a:blip r:embed="rId3"/>
                <a:stretch>
                  <a:fillRect b="-12500"/>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28958" y="5802001"/>
                <a:ext cx="1506128" cy="710194"/>
              </a:xfrm>
              <a:prstGeom prst="rect">
                <a:avLst/>
              </a:prstGeom>
              <a:solidFill>
                <a:schemeClr val="tx2">
                  <a:lumMod val="40000"/>
                  <a:lumOff val="6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hr-HR" i="1">
                              <a:latin typeface="Cambria Math" panose="02040503050406030204" pitchFamily="18" charset="0"/>
                            </a:rPr>
                          </m:ctrlPr>
                        </m:sSubPr>
                        <m:e>
                          <m:r>
                            <a:rPr lang="hr-HR" i="1">
                              <a:latin typeface="Cambria Math" panose="02040503050406030204" pitchFamily="18" charset="0"/>
                            </a:rPr>
                            <m:t>𝑐</m:t>
                          </m:r>
                        </m:e>
                        <m:sub>
                          <m:r>
                            <a:rPr lang="hr-HR" i="1">
                              <a:latin typeface="Cambria Math" panose="02040503050406030204" pitchFamily="18" charset="0"/>
                            </a:rPr>
                            <m:t>𝑒𝑥𝑓</m:t>
                          </m:r>
                        </m:sub>
                      </m:sSub>
                      <m:r>
                        <a:rPr lang="hr-HR" i="0">
                          <a:latin typeface="Cambria Math" panose="02040503050406030204" pitchFamily="18" charset="0"/>
                        </a:rPr>
                        <m:t>=</m:t>
                      </m:r>
                      <m:d>
                        <m:dPr>
                          <m:begChr m:val="{"/>
                          <m:endChr m:val=""/>
                          <m:ctrlPr>
                            <a:rPr lang="hr-HR" i="1">
                              <a:latin typeface="Cambria Math" panose="02040503050406030204" pitchFamily="18" charset="0"/>
                            </a:rPr>
                          </m:ctrlPr>
                        </m:dPr>
                        <m:e>
                          <m:eqArr>
                            <m:eqArrPr>
                              <m:ctrlPr>
                                <a:rPr lang="hr-HR" i="1">
                                  <a:latin typeface="Cambria Math" panose="02040503050406030204" pitchFamily="18" charset="0"/>
                                </a:rPr>
                              </m:ctrlPr>
                            </m:eqArrPr>
                            <m:e>
                              <m:r>
                                <a:rPr lang="hr-HR" i="0">
                                  <a:latin typeface="Cambria Math" panose="02040503050406030204" pitchFamily="18" charset="0"/>
                                </a:rPr>
                                <m:t>&amp;</m:t>
                              </m:r>
                              <m:sSub>
                                <m:sSubPr>
                                  <m:ctrlPr>
                                    <a:rPr lang="hr-HR" i="1">
                                      <a:latin typeface="Cambria Math" panose="02040503050406030204" pitchFamily="18" charset="0"/>
                                    </a:rPr>
                                  </m:ctrlPr>
                                </m:sSubPr>
                                <m:e>
                                  <m:r>
                                    <a:rPr lang="hr-HR" i="1">
                                      <a:latin typeface="Cambria Math" panose="02040503050406030204" pitchFamily="18" charset="0"/>
                                    </a:rPr>
                                    <m:t>𝑐</m:t>
                                  </m:r>
                                </m:e>
                                <m:sub>
                                  <m:r>
                                    <a:rPr lang="hr-HR" i="1">
                                      <a:latin typeface="Cambria Math" panose="02040503050406030204" pitchFamily="18" charset="0"/>
                                    </a:rPr>
                                    <m:t>𝑀</m:t>
                                  </m:r>
                                </m:sub>
                              </m:sSub>
                            </m:e>
                            <m:e>
                              <m:r>
                                <a:rPr lang="hr-HR" i="0">
                                  <a:latin typeface="Cambria Math" panose="02040503050406030204" pitchFamily="18" charset="0"/>
                                </a:rPr>
                                <m:t>&amp;</m:t>
                              </m:r>
                              <m:sSub>
                                <m:sSubPr>
                                  <m:ctrlPr>
                                    <a:rPr lang="hr-HR" i="1">
                                      <a:latin typeface="Cambria Math" panose="02040503050406030204" pitchFamily="18" charset="0"/>
                                    </a:rPr>
                                  </m:ctrlPr>
                                </m:sSubPr>
                                <m:e>
                                  <m:r>
                                    <a:rPr lang="hr-HR" i="1">
                                      <a:latin typeface="Cambria Math" panose="02040503050406030204" pitchFamily="18" charset="0"/>
                                    </a:rPr>
                                    <m:t>𝑐</m:t>
                                  </m:r>
                                </m:e>
                                <m:sub>
                                  <m:r>
                                    <a:rPr lang="hr-HR" i="1">
                                      <a:latin typeface="Cambria Math" panose="02040503050406030204" pitchFamily="18" charset="0"/>
                                    </a:rPr>
                                    <m:t>𝐶</m:t>
                                  </m:r>
                                </m:sub>
                              </m:sSub>
                            </m:e>
                          </m:eqArr>
                        </m:e>
                      </m:d>
                    </m:oMath>
                  </m:oMathPara>
                </a14:m>
                <a:endParaRPr lang="hr-HR" dirty="0"/>
              </a:p>
            </p:txBody>
          </p:sp>
        </mc:Choice>
        <mc:Fallback xmlns="">
          <p:sp>
            <p:nvSpPr>
              <p:cNvPr id="8" name="Rectangle 7"/>
              <p:cNvSpPr>
                <a:spLocks noRot="1" noChangeAspect="1" noMove="1" noResize="1" noEditPoints="1" noAdjustHandles="1" noChangeArrowheads="1" noChangeShapeType="1" noTextEdit="1"/>
              </p:cNvSpPr>
              <p:nvPr/>
            </p:nvSpPr>
            <p:spPr>
              <a:xfrm>
                <a:off x="1628958" y="5802001"/>
                <a:ext cx="1506128" cy="710194"/>
              </a:xfrm>
              <a:prstGeom prst="rect">
                <a:avLst/>
              </a:prstGeom>
              <a:blipFill>
                <a:blip r:embed="rId4"/>
                <a:stretch>
                  <a:fillRect/>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184336" y="4979267"/>
                <a:ext cx="7290488" cy="400110"/>
              </a:xfrm>
              <a:prstGeom prst="rect">
                <a:avLst/>
              </a:prstGeom>
            </p:spPr>
            <p:txBody>
              <a:bodyPr wrap="square">
                <a:spAutoFit/>
              </a:bodyPr>
              <a:lstStyle/>
              <a:p>
                <a:r>
                  <a:rPr lang="hr-HR" sz="2000" dirty="0" smtClean="0"/>
                  <a:t>- </a:t>
                </a:r>
                <a14:m>
                  <m:oMath xmlns:m="http://schemas.openxmlformats.org/officeDocument/2006/math">
                    <m:sSub>
                      <m:sSubPr>
                        <m:ctrlPr>
                          <a:rPr lang="hr-HR" sz="2000" i="1">
                            <a:latin typeface="Cambria Math" panose="02040503050406030204" pitchFamily="18" charset="0"/>
                          </a:rPr>
                        </m:ctrlPr>
                      </m:sSubPr>
                      <m:e>
                        <m:r>
                          <a:rPr lang="hr-HR" sz="2000" i="1">
                            <a:latin typeface="Cambria Math" panose="02040503050406030204" pitchFamily="18" charset="0"/>
                          </a:rPr>
                          <m:t>𝐼</m:t>
                        </m:r>
                      </m:e>
                      <m:sub>
                        <m:r>
                          <a:rPr lang="hr-HR" sz="2000" i="1">
                            <a:latin typeface="Cambria Math" panose="02040503050406030204" pitchFamily="18" charset="0"/>
                          </a:rPr>
                          <m:t>𝑒𝑥</m:t>
                        </m:r>
                      </m:sub>
                    </m:sSub>
                    <m:r>
                      <a:rPr lang="hr-HR" sz="2000" b="0" i="0" smtClean="0">
                        <a:latin typeface="Cambria Math" panose="02040503050406030204" pitchFamily="18" charset="0"/>
                      </a:rPr>
                      <m:t>−</m:t>
                    </m:r>
                    <m:r>
                      <m:rPr>
                        <m:sty m:val="p"/>
                      </m:rPr>
                      <a:rPr lang="hr-HR" sz="2000" b="0" i="0" smtClean="0">
                        <a:latin typeface="Cambria Math" panose="02040503050406030204" pitchFamily="18" charset="0"/>
                      </a:rPr>
                      <m:t>based</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on</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advective</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transport</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between</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matrix</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and</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conduit</m:t>
                    </m:r>
                  </m:oMath>
                </a14:m>
                <a:endParaRPr lang="hr-HR" sz="2000" dirty="0"/>
              </a:p>
            </p:txBody>
          </p:sp>
        </mc:Choice>
        <mc:Fallback xmlns="">
          <p:sp>
            <p:nvSpPr>
              <p:cNvPr id="9" name="Rectangle 8"/>
              <p:cNvSpPr>
                <a:spLocks noRot="1" noChangeAspect="1" noMove="1" noResize="1" noEditPoints="1" noAdjustHandles="1" noChangeArrowheads="1" noChangeShapeType="1" noTextEdit="1"/>
              </p:cNvSpPr>
              <p:nvPr/>
            </p:nvSpPr>
            <p:spPr>
              <a:xfrm>
                <a:off x="4184336" y="4979267"/>
                <a:ext cx="7290488" cy="400110"/>
              </a:xfrm>
              <a:prstGeom prst="rect">
                <a:avLst/>
              </a:prstGeom>
              <a:blipFill>
                <a:blip r:embed="rId5"/>
                <a:stretch>
                  <a:fillRect l="-836" t="-9231" b="-27692"/>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119022" y="5493069"/>
                <a:ext cx="6917289" cy="400110"/>
              </a:xfrm>
              <a:prstGeom prst="rect">
                <a:avLst/>
              </a:prstGeom>
            </p:spPr>
            <p:txBody>
              <a:bodyPr wrap="square">
                <a:spAutoFit/>
              </a:bodyPr>
              <a:lstStyle/>
              <a:p>
                <a:r>
                  <a:rPr lang="hr-HR" sz="2000" dirty="0" smtClean="0"/>
                  <a:t>- </a:t>
                </a:r>
                <a14:m>
                  <m:oMath xmlns:m="http://schemas.openxmlformats.org/officeDocument/2006/math">
                    <m:sSub>
                      <m:sSubPr>
                        <m:ctrlPr>
                          <a:rPr lang="hr-HR" sz="2000" i="1">
                            <a:latin typeface="Cambria Math" panose="02040503050406030204" pitchFamily="18" charset="0"/>
                          </a:rPr>
                        </m:ctrlPr>
                      </m:sSubPr>
                      <m:e>
                        <m:r>
                          <m:rPr>
                            <m:sty m:val="p"/>
                          </m:rPr>
                          <a:rPr lang="hr-HR" sz="2000" b="0" i="0" smtClean="0">
                            <a:latin typeface="Cambria Math" panose="02040503050406030204" pitchFamily="18" charset="0"/>
                          </a:rPr>
                          <m:t>c</m:t>
                        </m:r>
                      </m:e>
                      <m:sub>
                        <m:r>
                          <m:rPr>
                            <m:sty m:val="p"/>
                          </m:rPr>
                          <a:rPr lang="hr-HR" sz="2000" b="0" i="0" smtClean="0">
                            <a:latin typeface="Cambria Math" panose="02040503050406030204" pitchFamily="18" charset="0"/>
                          </a:rPr>
                          <m:t>M</m:t>
                        </m:r>
                      </m:sub>
                    </m:sSub>
                    <m:r>
                      <a:rPr lang="hr-HR" sz="2000" b="0" i="0" smtClean="0">
                        <a:latin typeface="Cambria Math" panose="02040503050406030204" pitchFamily="18" charset="0"/>
                      </a:rPr>
                      <m:t>−</m:t>
                    </m:r>
                    <m:r>
                      <m:rPr>
                        <m:sty m:val="p"/>
                      </m:rPr>
                      <a:rPr lang="hr-HR" sz="2000" b="0" i="0" smtClean="0">
                        <a:latin typeface="Cambria Math" panose="02040503050406030204" pitchFamily="18" charset="0"/>
                      </a:rPr>
                      <m:t>concetracion</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from</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matrix</m:t>
                    </m:r>
                  </m:oMath>
                </a14:m>
                <a:endParaRPr lang="hr-HR" sz="2000" dirty="0"/>
              </a:p>
            </p:txBody>
          </p:sp>
        </mc:Choice>
        <mc:Fallback xmlns="">
          <p:sp>
            <p:nvSpPr>
              <p:cNvPr id="10" name="Rectangle 9"/>
              <p:cNvSpPr>
                <a:spLocks noRot="1" noChangeAspect="1" noMove="1" noResize="1" noEditPoints="1" noAdjustHandles="1" noChangeArrowheads="1" noChangeShapeType="1" noTextEdit="1"/>
              </p:cNvSpPr>
              <p:nvPr/>
            </p:nvSpPr>
            <p:spPr>
              <a:xfrm>
                <a:off x="4119022" y="5493069"/>
                <a:ext cx="6917289" cy="400110"/>
              </a:xfrm>
              <a:prstGeom prst="rect">
                <a:avLst/>
              </a:prstGeom>
              <a:blipFill>
                <a:blip r:embed="rId6"/>
                <a:stretch>
                  <a:fillRect l="-970" t="-7576" b="-25758"/>
                </a:stretch>
              </a:blipFill>
            </p:spPr>
            <p:txBody>
              <a:bodyPr/>
              <a:lstStyle/>
              <a:p>
                <a:r>
                  <a:rPr lang="hr-H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119021" y="6029932"/>
                <a:ext cx="6917289" cy="400110"/>
              </a:xfrm>
              <a:prstGeom prst="rect">
                <a:avLst/>
              </a:prstGeom>
            </p:spPr>
            <p:txBody>
              <a:bodyPr wrap="square">
                <a:spAutoFit/>
              </a:bodyPr>
              <a:lstStyle/>
              <a:p>
                <a:r>
                  <a:rPr lang="hr-HR" sz="2000" dirty="0" smtClean="0"/>
                  <a:t>- </a:t>
                </a:r>
                <a14:m>
                  <m:oMath xmlns:m="http://schemas.openxmlformats.org/officeDocument/2006/math">
                    <m:sSub>
                      <m:sSubPr>
                        <m:ctrlPr>
                          <a:rPr lang="hr-HR" sz="2000" i="1">
                            <a:latin typeface="Cambria Math" panose="02040503050406030204" pitchFamily="18" charset="0"/>
                          </a:rPr>
                        </m:ctrlPr>
                      </m:sSubPr>
                      <m:e>
                        <m:r>
                          <m:rPr>
                            <m:sty m:val="p"/>
                          </m:rPr>
                          <a:rPr lang="hr-HR" sz="2000" b="0" i="0" smtClean="0">
                            <a:latin typeface="Cambria Math" panose="02040503050406030204" pitchFamily="18" charset="0"/>
                          </a:rPr>
                          <m:t>c</m:t>
                        </m:r>
                      </m:e>
                      <m:sub>
                        <m:r>
                          <m:rPr>
                            <m:sty m:val="p"/>
                          </m:rPr>
                          <a:rPr lang="hr-HR" sz="2000" b="0" i="0" smtClean="0">
                            <a:latin typeface="Cambria Math" panose="02040503050406030204" pitchFamily="18" charset="0"/>
                          </a:rPr>
                          <m:t>C</m:t>
                        </m:r>
                      </m:sub>
                    </m:sSub>
                    <m:r>
                      <a:rPr lang="hr-HR" sz="2000" b="0" i="0" smtClean="0">
                        <a:latin typeface="Cambria Math" panose="02040503050406030204" pitchFamily="18" charset="0"/>
                      </a:rPr>
                      <m:t>−</m:t>
                    </m:r>
                    <m:r>
                      <m:rPr>
                        <m:sty m:val="p"/>
                      </m:rPr>
                      <a:rPr lang="hr-HR" sz="2000" b="0" i="0" smtClean="0">
                        <a:latin typeface="Cambria Math" panose="02040503050406030204" pitchFamily="18" charset="0"/>
                      </a:rPr>
                      <m:t>concetracion</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from</m:t>
                    </m:r>
                    <m:r>
                      <a:rPr lang="hr-HR" sz="2000" b="0" i="0" smtClean="0">
                        <a:latin typeface="Cambria Math" panose="02040503050406030204" pitchFamily="18" charset="0"/>
                      </a:rPr>
                      <m:t> </m:t>
                    </m:r>
                    <m:r>
                      <m:rPr>
                        <m:sty m:val="p"/>
                      </m:rPr>
                      <a:rPr lang="hr-HR" sz="2000" b="0" i="0" smtClean="0">
                        <a:latin typeface="Cambria Math" panose="02040503050406030204" pitchFamily="18" charset="0"/>
                      </a:rPr>
                      <m:t>conduit</m:t>
                    </m:r>
                  </m:oMath>
                </a14:m>
                <a:endParaRPr lang="hr-HR" sz="2000" dirty="0"/>
              </a:p>
            </p:txBody>
          </p:sp>
        </mc:Choice>
        <mc:Fallback xmlns="">
          <p:sp>
            <p:nvSpPr>
              <p:cNvPr id="11" name="Rectangle 10"/>
              <p:cNvSpPr>
                <a:spLocks noRot="1" noChangeAspect="1" noMove="1" noResize="1" noEditPoints="1" noAdjustHandles="1" noChangeArrowheads="1" noChangeShapeType="1" noTextEdit="1"/>
              </p:cNvSpPr>
              <p:nvPr/>
            </p:nvSpPr>
            <p:spPr>
              <a:xfrm>
                <a:off x="4119021" y="6029932"/>
                <a:ext cx="6917289" cy="400110"/>
              </a:xfrm>
              <a:prstGeom prst="rect">
                <a:avLst/>
              </a:prstGeom>
              <a:blipFill>
                <a:blip r:embed="rId7"/>
                <a:stretch>
                  <a:fillRect l="-970" t="-7576" b="-25758"/>
                </a:stretch>
              </a:blipFill>
            </p:spPr>
            <p:txBody>
              <a:bodyPr/>
              <a:lstStyle/>
              <a:p>
                <a:r>
                  <a:rPr lang="hr-HR">
                    <a:noFill/>
                  </a:rPr>
                  <a:t> </a:t>
                </a:r>
              </a:p>
            </p:txBody>
          </p:sp>
        </mc:Fallback>
      </mc:AlternateContent>
    </p:spTree>
    <p:extLst>
      <p:ext uri="{BB962C8B-B14F-4D97-AF65-F5344CB8AC3E}">
        <p14:creationId xmlns:p14="http://schemas.microsoft.com/office/powerpoint/2010/main" val="4103126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latin typeface="+mn-lt"/>
              </a:rPr>
              <a:t>Numerical </a:t>
            </a:r>
            <a:r>
              <a:rPr lang="hr-HR" dirty="0">
                <a:latin typeface="+mn-lt"/>
              </a:rPr>
              <a:t>modeling</a:t>
            </a:r>
          </a:p>
        </p:txBody>
      </p:sp>
      <p:sp>
        <p:nvSpPr>
          <p:cNvPr id="3" name="Content Placeholder 2"/>
          <p:cNvSpPr>
            <a:spLocks noGrp="1"/>
          </p:cNvSpPr>
          <p:nvPr>
            <p:ph idx="1"/>
          </p:nvPr>
        </p:nvSpPr>
        <p:spPr/>
        <p:txBody>
          <a:bodyPr>
            <a:normAutofit/>
          </a:bodyPr>
          <a:lstStyle/>
          <a:p>
            <a:r>
              <a:rPr lang="hr-HR" sz="3200" dirty="0" smtClean="0"/>
              <a:t>B</a:t>
            </a:r>
            <a:r>
              <a:rPr lang="en-US" sz="3200" dirty="0" err="1" smtClean="0"/>
              <a:t>ased</a:t>
            </a:r>
            <a:r>
              <a:rPr lang="en-US" sz="3200" dirty="0" smtClean="0"/>
              <a:t> </a:t>
            </a:r>
            <a:r>
              <a:rPr lang="en-US" sz="3200" dirty="0"/>
              <a:t>on Control Volume Isogeometric </a:t>
            </a:r>
            <a:r>
              <a:rPr lang="en-US" sz="3200" dirty="0" smtClean="0"/>
              <a:t>Analysis</a:t>
            </a:r>
            <a:r>
              <a:rPr lang="hr-HR" sz="3200" dirty="0" smtClean="0"/>
              <a:t>; </a:t>
            </a:r>
            <a:r>
              <a:rPr lang="en-US" sz="3200" dirty="0" smtClean="0"/>
              <a:t>CV-IGA</a:t>
            </a:r>
            <a:r>
              <a:rPr lang="hr-HR" sz="3200" dirty="0" smtClean="0"/>
              <a:t>, see Malenica et al., 2018, Gotovac et al., 2021 </a:t>
            </a:r>
          </a:p>
          <a:p>
            <a:r>
              <a:rPr lang="hr-HR" sz="3200" dirty="0" smtClean="0"/>
              <a:t>IGA – </a:t>
            </a:r>
            <a:r>
              <a:rPr lang="en-US" sz="3200" dirty="0" smtClean="0"/>
              <a:t>general </a:t>
            </a:r>
            <a:r>
              <a:rPr lang="en-US" sz="3200" dirty="0"/>
              <a:t>idea of the IGA approach is to use </a:t>
            </a:r>
            <a:r>
              <a:rPr lang="en-US" sz="3200" dirty="0" smtClean="0"/>
              <a:t>non-uniform</a:t>
            </a:r>
            <a:r>
              <a:rPr lang="hr-HR" sz="3200" dirty="0" smtClean="0"/>
              <a:t> </a:t>
            </a:r>
            <a:r>
              <a:rPr lang="en-US" sz="3200" dirty="0" smtClean="0"/>
              <a:t>rational </a:t>
            </a:r>
            <a:r>
              <a:rPr lang="en-US" sz="3200" dirty="0"/>
              <a:t>B-splines (NURBS) that are used to represent the geometry in the CAD tool </a:t>
            </a:r>
            <a:r>
              <a:rPr lang="en-US" sz="3200" dirty="0" smtClean="0"/>
              <a:t>also</a:t>
            </a:r>
            <a:r>
              <a:rPr lang="hr-HR" sz="3200" dirty="0" smtClean="0"/>
              <a:t> </a:t>
            </a:r>
            <a:r>
              <a:rPr lang="en-US" sz="3200" dirty="0" smtClean="0"/>
              <a:t>as </a:t>
            </a:r>
            <a:r>
              <a:rPr lang="en-US" sz="3200" dirty="0"/>
              <a:t>a basis for numerical analysis of the partial </a:t>
            </a:r>
            <a:r>
              <a:rPr lang="en-US" sz="3200" dirty="0" smtClean="0"/>
              <a:t>deferential </a:t>
            </a:r>
            <a:r>
              <a:rPr lang="en-US" sz="3200" dirty="0"/>
              <a:t>equations (PDE) via FEA</a:t>
            </a:r>
            <a:r>
              <a:rPr lang="en-US" sz="3600" dirty="0" smtClean="0"/>
              <a:t>.</a:t>
            </a:r>
            <a:endParaRPr lang="hr-HR" sz="3600" dirty="0" smtClean="0"/>
          </a:p>
          <a:p>
            <a:r>
              <a:rPr lang="hr-HR" sz="3200" dirty="0" smtClean="0"/>
              <a:t>By seeting appopriate </a:t>
            </a:r>
            <a:r>
              <a:rPr lang="hr-HR" sz="3200" dirty="0"/>
              <a:t>weighting </a:t>
            </a:r>
            <a:r>
              <a:rPr lang="hr-HR" sz="3200" dirty="0" smtClean="0"/>
              <a:t>function and applying divergence theorem you can apply IGA on CV</a:t>
            </a:r>
            <a:endParaRPr lang="hr-HR" sz="3200" dirty="0"/>
          </a:p>
        </p:txBody>
      </p:sp>
    </p:spTree>
    <p:extLst>
      <p:ext uri="{BB962C8B-B14F-4D97-AF65-F5344CB8AC3E}">
        <p14:creationId xmlns:p14="http://schemas.microsoft.com/office/powerpoint/2010/main" val="2332457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Facet</Template>
  <TotalTime>5404</TotalTime>
  <Words>1222</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Symbol</vt:lpstr>
      <vt:lpstr>Times New Roman</vt:lpstr>
      <vt:lpstr>Office Theme</vt:lpstr>
      <vt:lpstr>MULTYPHYSICS MODELING OF TRACER TRANSPORT IN SURFACE SUBSURFACE WATER SYSTEM</vt:lpstr>
      <vt:lpstr>Content</vt:lpstr>
      <vt:lpstr>Introduction</vt:lpstr>
      <vt:lpstr>PowerPoint Presentation</vt:lpstr>
      <vt:lpstr>PowerPoint Presentation</vt:lpstr>
      <vt:lpstr>Problem formulation and methodology</vt:lpstr>
      <vt:lpstr>Matematical modeling (flow)</vt:lpstr>
      <vt:lpstr>Mass transport in all domains are described by Advection-Dispersion Equation (Yeh et al., 2006)</vt:lpstr>
      <vt:lpstr>Numerical modeling</vt:lpstr>
      <vt:lpstr>PowerPoint Presentation</vt:lpstr>
      <vt:lpstr>Experimental setup</vt:lpstr>
      <vt:lpstr>-Two water reservoirs, are used to specify the water levels (boundary conditions) - The model is filled by heterogeneous porous material, which is used to simulate the karst matrix.  -Three type of materials are used: coarse quartz sand ,fine quartz sand, and gravel  – The top 25 cm of the soil is filled by gravel to simulate epikarst effects.  - In the middle of the model, there is a zone of fine quartz sand, which is used to produce a pressure drop and to decrease the overall matrix velocities. - Plastic perforated pipes are installed through the porous medium and are used to simulate karst conduits, whereas vertical branches are directly connected with conduits to simulate sinkholes.  -On the top of the concrete construction, there are sprinklers and shower heads for rainfall simulation.  -The flow (computational) domain of matrix excludes walls and reservoirs, and the dimensions are Lx = 4.0 m, Ly = 2.55 m, and Lz = 2.0 m. - the pressure distribution is measured at 44 fixed points </vt:lpstr>
      <vt:lpstr>PowerPoint Presentation</vt:lpstr>
      <vt:lpstr>Tracer test </vt:lpstr>
      <vt:lpstr>Tracer test results</vt:lpstr>
      <vt:lpstr>Second model</vt:lpstr>
      <vt:lpstr>PowerPoint Presentation</vt:lpstr>
      <vt:lpstr>PowerPoint Presentation</vt:lpstr>
      <vt:lpstr>Summary and Conclusions </vt:lpstr>
      <vt:lpstr>Summary and Conclusions (cont.)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MULTYPHYSICS MODELING OF TRACERTRANSPORT IN KARST AQUIFERS</dc:title>
  <dc:creator>Krste Živković</dc:creator>
  <cp:lastModifiedBy>Krste Živković</cp:lastModifiedBy>
  <cp:revision>80</cp:revision>
  <dcterms:created xsi:type="dcterms:W3CDTF">2021-06-26T13:58:35Z</dcterms:created>
  <dcterms:modified xsi:type="dcterms:W3CDTF">2022-01-13T15:11:44Z</dcterms:modified>
</cp:coreProperties>
</file>